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5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6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7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32" r:id="rId3"/>
    <p:sldMasterId id="2147483768" r:id="rId4"/>
    <p:sldMasterId id="2147483804" r:id="rId5"/>
    <p:sldMasterId id="2147483840" r:id="rId6"/>
    <p:sldMasterId id="2147483878" r:id="rId7"/>
    <p:sldMasterId id="2147483950" r:id="rId8"/>
  </p:sldMasterIdLst>
  <p:notesMasterIdLst>
    <p:notesMasterId r:id="rId33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73" r:id="rId15"/>
    <p:sldId id="262" r:id="rId16"/>
    <p:sldId id="263" r:id="rId17"/>
    <p:sldId id="264" r:id="rId18"/>
    <p:sldId id="265" r:id="rId19"/>
    <p:sldId id="266" r:id="rId20"/>
    <p:sldId id="275" r:id="rId21"/>
    <p:sldId id="267" r:id="rId22"/>
    <p:sldId id="284" r:id="rId23"/>
    <p:sldId id="285" r:id="rId24"/>
    <p:sldId id="268" r:id="rId25"/>
    <p:sldId id="269" r:id="rId26"/>
    <p:sldId id="270" r:id="rId27"/>
    <p:sldId id="326" r:id="rId28"/>
    <p:sldId id="274" r:id="rId29"/>
    <p:sldId id="286" r:id="rId30"/>
    <p:sldId id="287" r:id="rId31"/>
    <p:sldId id="32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28"/>
    <a:srgbClr val="3D6B62"/>
    <a:srgbClr val="A5A0D7"/>
    <a:srgbClr val="CDC8FF"/>
    <a:srgbClr val="FF965A"/>
    <a:srgbClr val="FFC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3"/>
  </p:normalViewPr>
  <p:slideViewPr>
    <p:cSldViewPr snapToGrid="0">
      <p:cViewPr varScale="1">
        <p:scale>
          <a:sx n="89" d="100"/>
          <a:sy n="89" d="100"/>
        </p:scale>
        <p:origin x="90" y="432"/>
      </p:cViewPr>
      <p:guideLst/>
    </p:cSldViewPr>
  </p:slideViewPr>
  <p:outlineViewPr>
    <p:cViewPr>
      <p:scale>
        <a:sx n="33" d="100"/>
        <a:sy n="33" d="100"/>
      </p:scale>
      <p:origin x="0" y="-45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13" /><Relationship Type="http://schemas.openxmlformats.org/officeDocument/2006/relationships/slide" Target="slides/slide10.xml" Id="rId18" /><Relationship Type="http://schemas.openxmlformats.org/officeDocument/2006/relationships/slide" Target="slides/slide18.xml" Id="rId26" /><Relationship Type="http://schemas.openxmlformats.org/officeDocument/2006/relationships/slide" Target="slides/slide13.xml" Id="rId21" /><Relationship Type="http://schemas.openxmlformats.org/officeDocument/2006/relationships/presProps" Target="presProps.xml" Id="rId34" /><Relationship Type="http://schemas.openxmlformats.org/officeDocument/2006/relationships/slideMaster" Target="slideMasters/slideMaster7.xml" Id="rId7" /><Relationship Type="http://schemas.openxmlformats.org/officeDocument/2006/relationships/slide" Target="slides/slide4.xml" Id="rId12" /><Relationship Type="http://schemas.openxmlformats.org/officeDocument/2006/relationships/slide" Target="slides/slide9.xml" Id="rId17" /><Relationship Type="http://schemas.openxmlformats.org/officeDocument/2006/relationships/slide" Target="slides/slide17.xml" Id="rId25" /><Relationship Type="http://schemas.openxmlformats.org/officeDocument/2006/relationships/notesMaster" Target="notesMasters/notesMaster1.xml" Id="rId33" /><Relationship Type="http://schemas.openxmlformats.org/officeDocument/2006/relationships/slideMaster" Target="slideMasters/slideMaster2.xml" Id="rId2" /><Relationship Type="http://schemas.openxmlformats.org/officeDocument/2006/relationships/slide" Target="slides/slide8.xml" Id="rId16" /><Relationship Type="http://schemas.openxmlformats.org/officeDocument/2006/relationships/slide" Target="slides/slide12.xml" Id="rId20" /><Relationship Type="http://schemas.openxmlformats.org/officeDocument/2006/relationships/slide" Target="slides/slide21.xml" Id="rId29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" Target="slides/slide3.xml" Id="rId11" /><Relationship Type="http://schemas.openxmlformats.org/officeDocument/2006/relationships/slide" Target="slides/slide16.xml" Id="rId24" /><Relationship Type="http://schemas.openxmlformats.org/officeDocument/2006/relationships/slide" Target="slides/slide24.xml" Id="rId32" /><Relationship Type="http://schemas.openxmlformats.org/officeDocument/2006/relationships/tableStyles" Target="tableStyles.xml" Id="rId37" /><Relationship Type="http://schemas.openxmlformats.org/officeDocument/2006/relationships/slideMaster" Target="slideMasters/slideMaster5.xml" Id="rId5" /><Relationship Type="http://schemas.openxmlformats.org/officeDocument/2006/relationships/slide" Target="slides/slide7.xml" Id="rId15" /><Relationship Type="http://schemas.openxmlformats.org/officeDocument/2006/relationships/slide" Target="slides/slide15.xml" Id="rId23" /><Relationship Type="http://schemas.openxmlformats.org/officeDocument/2006/relationships/slide" Target="slides/slide20.xml" Id="rId28" /><Relationship Type="http://schemas.openxmlformats.org/officeDocument/2006/relationships/theme" Target="theme/theme1.xml" Id="rId36" /><Relationship Type="http://schemas.openxmlformats.org/officeDocument/2006/relationships/slide" Target="slides/slide2.xml" Id="rId10" /><Relationship Type="http://schemas.openxmlformats.org/officeDocument/2006/relationships/slide" Target="slides/slide11.xml" Id="rId19" /><Relationship Type="http://schemas.openxmlformats.org/officeDocument/2006/relationships/slide" Target="slides/slide23.xml" Id="rId31" /><Relationship Type="http://schemas.openxmlformats.org/officeDocument/2006/relationships/slideMaster" Target="slideMasters/slideMaster4.xml" Id="rId4" /><Relationship Type="http://schemas.openxmlformats.org/officeDocument/2006/relationships/slide" Target="slides/slide1.xml" Id="rId9" /><Relationship Type="http://schemas.openxmlformats.org/officeDocument/2006/relationships/slide" Target="slides/slide6.xml" Id="rId14" /><Relationship Type="http://schemas.openxmlformats.org/officeDocument/2006/relationships/slide" Target="slides/slide14.xml" Id="rId22" /><Relationship Type="http://schemas.openxmlformats.org/officeDocument/2006/relationships/slide" Target="slides/slide19.xml" Id="rId27" /><Relationship Type="http://schemas.openxmlformats.org/officeDocument/2006/relationships/slide" Target="slides/slide22.xml" Id="rId30" /><Relationship Type="http://schemas.openxmlformats.org/officeDocument/2006/relationships/viewProps" Target="viewProps.xml" Id="rId35" /><Relationship Type="http://schemas.openxmlformats.org/officeDocument/2006/relationships/slideMaster" Target="slideMasters/slideMaster8.xml" Id="rId8" /><Relationship Type="http://schemas.openxmlformats.org/officeDocument/2006/relationships/slideMaster" Target="slideMasters/slideMaster3.xml" Id="rId3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3770-18A9-FF4A-80A1-B80E7CDA817F}" type="datetimeFigureOut">
              <a:t>4/1/2025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AB601-DA42-1D44-B26D-A70004804AF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53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2726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2194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508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2815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365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1195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96238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5027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764837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4267685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0880901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7179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52421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0438305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016575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D767B77-4969-6F5D-46DB-137877176F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28768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233077-80F7-FBB7-010D-658D73A2ACE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9675780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99288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88641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52525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944935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933117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61020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6669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6096724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154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4422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8262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4/1/2025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122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520541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38424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01/04/2025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674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930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806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5526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73187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1584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5616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631679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0561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6186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9103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68640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83649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77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550685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2375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83030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8109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7486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784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816749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7974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898021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5446535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14179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937283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014957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532990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113326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49F61B-D929-6E2E-846F-14E7E10E1E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021451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68F7287-76E3-2F87-E586-1B7B4C5315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983843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473347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172675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323667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967427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28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8873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0716842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99591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7306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08137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619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4/1/2025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7668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304333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163747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01/04/2025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9789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24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27328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12872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782452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2970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2393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966282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16967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48371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69524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189180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0826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8550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0255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58277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997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6270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775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0101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27104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771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8451"/>
            <a:ext cx="5292460" cy="3597549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8451"/>
            <a:ext cx="5292460" cy="359754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3F3EB1B-C99C-B337-239C-A93634F654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A5319B-6ADD-688F-3F3D-6A8BAA0B6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477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535764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99339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8056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9018111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635904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15482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813396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8716BDE-FD47-A1D2-198F-409FA28085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52352377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22EB2E-A7D4-02A2-7435-7D21F284B8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7859960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1181549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990506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4408201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0430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069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794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69494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125592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9367080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8615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924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5579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4/1/2025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1930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5801615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chemeClr val="bg1"/>
                </a:solidFill>
                <a:latin typeface="Arial"/>
                <a:cs typeface="Arial"/>
              </a:rPr>
              <a:t>Date</a:t>
            </a:r>
            <a:endParaRPr sz="1395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1837480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01/04/2025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5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6075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61890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18643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297874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0078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8705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58841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112664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23230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32263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91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730189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6252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5095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82955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6143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1428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611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885839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56418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8451"/>
            <a:ext cx="5292460" cy="35975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8451"/>
            <a:ext cx="5292460" cy="359754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8C61AA9-ED34-6C23-78B6-CE5551A2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B95462F-331D-7F6E-C1F1-298F23714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477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7520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96133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9101622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7190891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39268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5467081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6501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3E67CE9-D05D-E4CE-93C1-DB0FD95ADF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262789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chemeClr val="bg1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F93EEB0-94A5-6081-723C-45901834B39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4180643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8747698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7756824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74877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687385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0915610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120766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chemeClr val="bg1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0389067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1670104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063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340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33423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4/1/2025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97616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32545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48EC91E6-F59C-3AF1-9DB4-E92CFFED1EC1}"/>
              </a:ext>
            </a:extLst>
          </p:cNvPr>
          <p:cNvSpPr/>
          <p:nvPr userDrawn="1"/>
        </p:nvSpPr>
        <p:spPr>
          <a:xfrm>
            <a:off x="3365863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5D062585-AE04-1D61-B65E-812E79D816F9}"/>
              </a:ext>
            </a:extLst>
          </p:cNvPr>
          <p:cNvSpPr/>
          <p:nvPr userDrawn="1"/>
        </p:nvSpPr>
        <p:spPr>
          <a:xfrm>
            <a:off x="6100591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063A6D19-5767-CD5B-1D31-50EF9BBF48D8}"/>
              </a:ext>
            </a:extLst>
          </p:cNvPr>
          <p:cNvSpPr/>
          <p:nvPr userDrawn="1"/>
        </p:nvSpPr>
        <p:spPr>
          <a:xfrm>
            <a:off x="636177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C2BD5F2E-66D5-E3AA-D6E4-C662E2701107}"/>
              </a:ext>
            </a:extLst>
          </p:cNvPr>
          <p:cNvSpPr/>
          <p:nvPr userDrawn="1"/>
        </p:nvSpPr>
        <p:spPr>
          <a:xfrm>
            <a:off x="8830893" y="4920905"/>
            <a:ext cx="2723562" cy="317678"/>
          </a:xfrm>
          <a:custGeom>
            <a:avLst/>
            <a:gdLst/>
            <a:ahLst/>
            <a:cxnLst/>
            <a:rect l="l" t="t" r="r" b="b"/>
            <a:pathLst>
              <a:path w="4491355" h="523875">
                <a:moveTo>
                  <a:pt x="4490994" y="0"/>
                </a:moveTo>
                <a:lnTo>
                  <a:pt x="0" y="0"/>
                </a:lnTo>
                <a:lnTo>
                  <a:pt x="0" y="523544"/>
                </a:lnTo>
                <a:lnTo>
                  <a:pt x="4490994" y="523544"/>
                </a:lnTo>
                <a:lnTo>
                  <a:pt x="449099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3AD4F11-48B2-C486-0031-0A04BDAE47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365864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AC13345-4EAC-7874-D354-92B9A6F995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00592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66EAE67-2E1B-000A-510B-9411C19F61F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45527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3697AFE1-B818-5DC2-4D9E-AAA101EF8EB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70400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46DA3AE7-E556-6C29-18B7-1C5D3609F09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144251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3F719F00-E38C-3F35-870F-A50DF3F3821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976097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49EED11-4C84-CACC-27A9-73EDE686FCB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560319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99E5CEA2-4C09-4CB9-E0C5-87F83D1F9FE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331782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2F461EF-DA38-F660-FEAA-C8982C24642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747733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6552A4C0-55B2-5CF1-30AA-DBD851354AA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372860" y="3192831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4E61808F-C2B6-E928-14E0-9AF441BE299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36276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8BB19-DAD8-4FC2-D333-5C4C8DA5D25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0400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A44FD1-34B7-061B-76DA-F3433F6D2B3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144251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40AE0B-861D-E92F-E47C-82B80286941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976097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CF8088-6174-ED3D-2C38-78E1EE7A05B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560319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46145FA-4B2E-327C-8734-5B74597C7CE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331782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7ACD5DF-7926-4762-965E-365A8788B4E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47733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7130F81-E5D7-8F4F-50C4-33E785DD9A1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372860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B9C5AC9-A23C-1F80-C7D6-19FB0F0EB7DB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36276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73986623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063A6D19-5767-CD5B-1D31-50EF9BBF48D8}"/>
              </a:ext>
            </a:extLst>
          </p:cNvPr>
          <p:cNvSpPr/>
          <p:nvPr userDrawn="1"/>
        </p:nvSpPr>
        <p:spPr>
          <a:xfrm>
            <a:off x="639352" y="4920905"/>
            <a:ext cx="6891748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C2BD5F2E-66D5-E3AA-D6E4-C662E2701107}"/>
              </a:ext>
            </a:extLst>
          </p:cNvPr>
          <p:cNvSpPr/>
          <p:nvPr userDrawn="1"/>
        </p:nvSpPr>
        <p:spPr>
          <a:xfrm>
            <a:off x="7548283" y="4920905"/>
            <a:ext cx="4006172" cy="317678"/>
          </a:xfrm>
          <a:custGeom>
            <a:avLst/>
            <a:gdLst/>
            <a:ahLst/>
            <a:cxnLst/>
            <a:rect l="l" t="t" r="r" b="b"/>
            <a:pathLst>
              <a:path w="4491355" h="523875">
                <a:moveTo>
                  <a:pt x="4490994" y="0"/>
                </a:moveTo>
                <a:lnTo>
                  <a:pt x="0" y="0"/>
                </a:lnTo>
                <a:lnTo>
                  <a:pt x="0" y="523544"/>
                </a:lnTo>
                <a:lnTo>
                  <a:pt x="4490994" y="523544"/>
                </a:lnTo>
                <a:lnTo>
                  <a:pt x="449099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3AD4F11-48B2-C486-0031-0A04BDAE47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730762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66EAE67-2E1B-000A-510B-9411C19F61F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96905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3697AFE1-B818-5DC2-4D9E-AAA101EF8EB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152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FC593B3-5FDA-200C-AF15-DD4BF7501A1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8764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CCDCE1F-D30D-993B-8598-0E52EAAA451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3208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4FB307E-E4A1-E6ED-BA8B-4D9FD04F578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12876" y="3423334"/>
            <a:ext cx="1220400" cy="104040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07889C8-ECA7-7DAF-C1BF-5EFAFABF0BA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40800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7534F5B-560A-8944-8E06-78CA7A313ED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508438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B99BFDA-C550-37EC-775A-723210AAB80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79239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B10520B-D2E2-F795-D536-9277858A057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382579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946D5B8-BBAD-C21E-5A21-EB4A71D2D910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12876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2623AFC-3D09-51E6-58FC-5ED10380579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468800" y="2268000"/>
            <a:ext cx="2088000" cy="2232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97829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76980708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8601129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65260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fi-FI" smtClean="0"/>
              <a:pPr/>
              <a:t>1.4.2025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40901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1D2A46-5265-9948-A60F-AACEAAB3DE0E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06396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93271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804875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00747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567150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91840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9050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76603491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042665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10951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7135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6922032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7479127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01453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1514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8039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056547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68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87921565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82190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2038743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805486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5676807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90281693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6770337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92986477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7445993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21778342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99A1E00-6D2D-924C-13A0-F3B1D0BBF6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39888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2569404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E9B1651-DDE9-DD3E-F89D-318D3184AD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7161429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4373938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0697072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02773039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08767365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5249088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1910066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61833731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524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3070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26940971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5862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4/1/2025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8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fi-FI" smtClean="0"/>
              <a:pPr/>
              <a:t>1.4.2025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99A1E00-6D2D-924C-13A0-F3B1D0BBF6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10901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E9B1651-DDE9-DD3E-F89D-318D3184AD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289270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2358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7921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103945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072326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76070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82598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71302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78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1D2A46-5265-9948-A60F-AACEAAB3DE0E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023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012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4/1/2025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94926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0634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01/04/2025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7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08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66552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0498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231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735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2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9253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51387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99398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283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987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82822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3495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38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0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03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7463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696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53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39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8442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589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5334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844006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98595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119584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655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90768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967142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A16AE0F-EFB4-C462-7B12-47D5F63C29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59477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392B648-EB00-EBD1-BE63-B7DAAE879B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47844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05744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588922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842565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88860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04855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83618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16705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920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7341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335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4/1/2025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4329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4/1/2025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728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981883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29833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01/04/2025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074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4/1/2025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922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465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8088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727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5159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12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44018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8194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68355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234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17965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60977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99332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41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slideLayout" Target="../slideLayouts/slideLayout191.xml"/><Relationship Id="rId39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186.xml"/><Relationship Id="rId34" Type="http://schemas.openxmlformats.org/officeDocument/2006/relationships/slideLayout" Target="../slideLayouts/slideLayout199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4.xml"/><Relationship Id="rId41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32" Type="http://schemas.openxmlformats.org/officeDocument/2006/relationships/slideLayout" Target="../slideLayouts/slideLayout197.xml"/><Relationship Id="rId37" Type="http://schemas.openxmlformats.org/officeDocument/2006/relationships/slideLayout" Target="../slideLayouts/slideLayout202.xml"/><Relationship Id="rId40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28" Type="http://schemas.openxmlformats.org/officeDocument/2006/relationships/slideLayout" Target="../slideLayouts/slideLayout193.xml"/><Relationship Id="rId36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31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Relationship Id="rId27" Type="http://schemas.openxmlformats.org/officeDocument/2006/relationships/slideLayout" Target="../slideLayouts/slideLayout192.xml"/><Relationship Id="rId30" Type="http://schemas.openxmlformats.org/officeDocument/2006/relationships/slideLayout" Target="../slideLayouts/slideLayout195.xml"/><Relationship Id="rId35" Type="http://schemas.openxmlformats.org/officeDocument/2006/relationships/slideLayout" Target="../slideLayouts/slideLayout200.xml"/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slideLayout" Target="../slideLayouts/slideLayout190.xml"/><Relationship Id="rId33" Type="http://schemas.openxmlformats.org/officeDocument/2006/relationships/slideLayout" Target="../slideLayouts/slideLayout198.xml"/><Relationship Id="rId38" Type="http://schemas.openxmlformats.org/officeDocument/2006/relationships/slideLayout" Target="../slideLayouts/slideLayout20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4.xml"/><Relationship Id="rId26" Type="http://schemas.openxmlformats.org/officeDocument/2006/relationships/slideLayout" Target="../slideLayouts/slideLayout232.xml"/><Relationship Id="rId39" Type="http://schemas.openxmlformats.org/officeDocument/2006/relationships/slideLayout" Target="../slideLayouts/slideLayout245.xml"/><Relationship Id="rId21" Type="http://schemas.openxmlformats.org/officeDocument/2006/relationships/slideLayout" Target="../slideLayouts/slideLayout227.xml"/><Relationship Id="rId34" Type="http://schemas.openxmlformats.org/officeDocument/2006/relationships/slideLayout" Target="../slideLayouts/slideLayout240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20" Type="http://schemas.openxmlformats.org/officeDocument/2006/relationships/slideLayout" Target="../slideLayouts/slideLayout226.xml"/><Relationship Id="rId29" Type="http://schemas.openxmlformats.org/officeDocument/2006/relationships/slideLayout" Target="../slideLayouts/slideLayout235.xml"/><Relationship Id="rId41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24" Type="http://schemas.openxmlformats.org/officeDocument/2006/relationships/slideLayout" Target="../slideLayouts/slideLayout230.xml"/><Relationship Id="rId32" Type="http://schemas.openxmlformats.org/officeDocument/2006/relationships/slideLayout" Target="../slideLayouts/slideLayout238.xml"/><Relationship Id="rId37" Type="http://schemas.openxmlformats.org/officeDocument/2006/relationships/slideLayout" Target="../slideLayouts/slideLayout243.xml"/><Relationship Id="rId40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23" Type="http://schemas.openxmlformats.org/officeDocument/2006/relationships/slideLayout" Target="../slideLayouts/slideLayout229.xml"/><Relationship Id="rId28" Type="http://schemas.openxmlformats.org/officeDocument/2006/relationships/slideLayout" Target="../slideLayouts/slideLayout234.xml"/><Relationship Id="rId36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16.xml"/><Relationship Id="rId19" Type="http://schemas.openxmlformats.org/officeDocument/2006/relationships/slideLayout" Target="../slideLayouts/slideLayout225.xml"/><Relationship Id="rId31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Relationship Id="rId22" Type="http://schemas.openxmlformats.org/officeDocument/2006/relationships/slideLayout" Target="../slideLayouts/slideLayout228.xml"/><Relationship Id="rId27" Type="http://schemas.openxmlformats.org/officeDocument/2006/relationships/slideLayout" Target="../slideLayouts/slideLayout233.xml"/><Relationship Id="rId30" Type="http://schemas.openxmlformats.org/officeDocument/2006/relationships/slideLayout" Target="../slideLayouts/slideLayout236.xml"/><Relationship Id="rId35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3.xml"/><Relationship Id="rId25" Type="http://schemas.openxmlformats.org/officeDocument/2006/relationships/slideLayout" Target="../slideLayouts/slideLayout231.xml"/><Relationship Id="rId33" Type="http://schemas.openxmlformats.org/officeDocument/2006/relationships/slideLayout" Target="../slideLayouts/slideLayout239.xml"/><Relationship Id="rId38" Type="http://schemas.openxmlformats.org/officeDocument/2006/relationships/slideLayout" Target="../slideLayouts/slideLayout2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2.xml"/><Relationship Id="rId18" Type="http://schemas.openxmlformats.org/officeDocument/2006/relationships/slideLayout" Target="../slideLayouts/slideLayout267.xml"/><Relationship Id="rId26" Type="http://schemas.openxmlformats.org/officeDocument/2006/relationships/slideLayout" Target="../slideLayouts/slideLayout275.xml"/><Relationship Id="rId39" Type="http://schemas.openxmlformats.org/officeDocument/2006/relationships/slideLayout" Target="../slideLayouts/slideLayout288.xml"/><Relationship Id="rId21" Type="http://schemas.openxmlformats.org/officeDocument/2006/relationships/slideLayout" Target="../slideLayouts/slideLayout270.xml"/><Relationship Id="rId34" Type="http://schemas.openxmlformats.org/officeDocument/2006/relationships/slideLayout" Target="../slideLayouts/slideLayout283.xml"/><Relationship Id="rId42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20" Type="http://schemas.openxmlformats.org/officeDocument/2006/relationships/slideLayout" Target="../slideLayouts/slideLayout269.xml"/><Relationship Id="rId29" Type="http://schemas.openxmlformats.org/officeDocument/2006/relationships/slideLayout" Target="../slideLayouts/slideLayout278.xml"/><Relationship Id="rId41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24" Type="http://schemas.openxmlformats.org/officeDocument/2006/relationships/slideLayout" Target="../slideLayouts/slideLayout273.xml"/><Relationship Id="rId32" Type="http://schemas.openxmlformats.org/officeDocument/2006/relationships/slideLayout" Target="../slideLayouts/slideLayout281.xml"/><Relationship Id="rId37" Type="http://schemas.openxmlformats.org/officeDocument/2006/relationships/slideLayout" Target="../slideLayouts/slideLayout286.xml"/><Relationship Id="rId40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64.xml"/><Relationship Id="rId23" Type="http://schemas.openxmlformats.org/officeDocument/2006/relationships/slideLayout" Target="../slideLayouts/slideLayout272.xml"/><Relationship Id="rId28" Type="http://schemas.openxmlformats.org/officeDocument/2006/relationships/slideLayout" Target="../slideLayouts/slideLayout277.xml"/><Relationship Id="rId36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59.xml"/><Relationship Id="rId19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Relationship Id="rId22" Type="http://schemas.openxmlformats.org/officeDocument/2006/relationships/slideLayout" Target="../slideLayouts/slideLayout271.xml"/><Relationship Id="rId27" Type="http://schemas.openxmlformats.org/officeDocument/2006/relationships/slideLayout" Target="../slideLayouts/slideLayout276.xml"/><Relationship Id="rId30" Type="http://schemas.openxmlformats.org/officeDocument/2006/relationships/slideLayout" Target="../slideLayouts/slideLayout279.xml"/><Relationship Id="rId35" Type="http://schemas.openxmlformats.org/officeDocument/2006/relationships/slideLayout" Target="../slideLayouts/slideLayout284.xml"/><Relationship Id="rId43" Type="http://schemas.openxmlformats.org/officeDocument/2006/relationships/theme" Target="../theme/theme8.xml"/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61.xml"/><Relationship Id="rId17" Type="http://schemas.openxmlformats.org/officeDocument/2006/relationships/slideLayout" Target="../slideLayouts/slideLayout266.xml"/><Relationship Id="rId25" Type="http://schemas.openxmlformats.org/officeDocument/2006/relationships/slideLayout" Target="../slideLayouts/slideLayout274.xml"/><Relationship Id="rId33" Type="http://schemas.openxmlformats.org/officeDocument/2006/relationships/slideLayout" Target="../slideLayouts/slideLayout282.xml"/><Relationship Id="rId38" Type="http://schemas.openxmlformats.org/officeDocument/2006/relationships/slideLayout" Target="../slideLayouts/slideLayout2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rPr lang="en-FI"/>
              <a:pPr/>
              <a:t>01/04/2025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51" r:id="rId3"/>
    <p:sldLayoutId id="2147483668" r:id="rId4"/>
    <p:sldLayoutId id="2147483669" r:id="rId5"/>
    <p:sldLayoutId id="2147483662" r:id="rId6"/>
    <p:sldLayoutId id="2147483689" r:id="rId7"/>
    <p:sldLayoutId id="2147483917" r:id="rId8"/>
    <p:sldLayoutId id="2147483918" r:id="rId9"/>
    <p:sldLayoutId id="2147483670" r:id="rId10"/>
    <p:sldLayoutId id="2147483688" r:id="rId11"/>
    <p:sldLayoutId id="2147483915" r:id="rId12"/>
    <p:sldLayoutId id="2147483916" r:id="rId13"/>
    <p:sldLayoutId id="2147483671" r:id="rId14"/>
    <p:sldLayoutId id="2147483690" r:id="rId15"/>
    <p:sldLayoutId id="2147483673" r:id="rId16"/>
    <p:sldLayoutId id="2147483692" r:id="rId17"/>
    <p:sldLayoutId id="2147483672" r:id="rId18"/>
    <p:sldLayoutId id="2147483691" r:id="rId19"/>
    <p:sldLayoutId id="2147483687" r:id="rId20"/>
    <p:sldLayoutId id="2147483693" r:id="rId21"/>
    <p:sldLayoutId id="2147483650" r:id="rId22"/>
    <p:sldLayoutId id="2147483944" r:id="rId23"/>
    <p:sldLayoutId id="2147483663" r:id="rId24"/>
    <p:sldLayoutId id="2147483919" r:id="rId25"/>
    <p:sldLayoutId id="2147483674" r:id="rId26"/>
    <p:sldLayoutId id="2147483675" r:id="rId27"/>
    <p:sldLayoutId id="2147483665" r:id="rId28"/>
    <p:sldLayoutId id="2147483664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54" r:id="rId41"/>
    <p:sldLayoutId id="2147483655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00000"/>
        <a:buFont typeface="Arial" panose="020B0604020202020204" pitchFamily="34" charset="0"/>
        <a:buChar char="●"/>
        <a:tabLst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00000"/>
        <a:buFont typeface="Arial" panose="020B0604020202020204" pitchFamily="34" charset="0"/>
        <a:buChar char="●"/>
        <a:tabLst/>
        <a:defRPr sz="12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00000"/>
        <a:buFont typeface="Arial" panose="020B0604020202020204" pitchFamily="34" charset="0"/>
        <a:buChar char="●"/>
        <a:tabLst/>
        <a:defRPr sz="11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00000"/>
        <a:buFont typeface="Arial" panose="020B0604020202020204" pitchFamily="34" charset="0"/>
        <a:buChar char="●"/>
        <a:tabLst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400" indent="-177800" algn="l" defTabSz="914400" rtl="0" eaLnBrk="1" latinLnBrk="0" hangingPunct="1">
        <a:lnSpc>
          <a:spcPct val="108000"/>
        </a:lnSpc>
        <a:spcBef>
          <a:spcPts val="0"/>
        </a:spcBef>
        <a:buSzPct val="100000"/>
        <a:buFont typeface="Arial" panose="020B0604020202020204" pitchFamily="34" charset="0"/>
        <a:buChar char="●"/>
        <a:tabLst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56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700" r:id="rId4"/>
    <p:sldLayoutId id="2147483701" r:id="rId5"/>
    <p:sldLayoutId id="2147483702" r:id="rId6"/>
    <p:sldLayoutId id="2147483920" r:id="rId7"/>
    <p:sldLayoutId id="2147483921" r:id="rId8"/>
    <p:sldLayoutId id="2147483703" r:id="rId9"/>
    <p:sldLayoutId id="2147483704" r:id="rId10"/>
    <p:sldLayoutId id="2147483922" r:id="rId11"/>
    <p:sldLayoutId id="2147483923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945" r:id="rId22"/>
    <p:sldLayoutId id="2147483714" r:id="rId23"/>
    <p:sldLayoutId id="214748392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925" r:id="rId7"/>
    <p:sldLayoutId id="2147483926" r:id="rId8"/>
    <p:sldLayoutId id="2147483739" r:id="rId9"/>
    <p:sldLayoutId id="2147483740" r:id="rId10"/>
    <p:sldLayoutId id="2147483927" r:id="rId11"/>
    <p:sldLayoutId id="2147483928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946" r:id="rId22"/>
    <p:sldLayoutId id="2147483750" r:id="rId23"/>
    <p:sldLayoutId id="2147483929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40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930" r:id="rId7"/>
    <p:sldLayoutId id="2147483931" r:id="rId8"/>
    <p:sldLayoutId id="2147483775" r:id="rId9"/>
    <p:sldLayoutId id="2147483776" r:id="rId10"/>
    <p:sldLayoutId id="2147483932" r:id="rId11"/>
    <p:sldLayoutId id="2147483933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947" r:id="rId22"/>
    <p:sldLayoutId id="2147483786" r:id="rId23"/>
    <p:sldLayoutId id="2147483934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9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935" r:id="rId7"/>
    <p:sldLayoutId id="2147483936" r:id="rId8"/>
    <p:sldLayoutId id="2147483811" r:id="rId9"/>
    <p:sldLayoutId id="2147483812" r:id="rId10"/>
    <p:sldLayoutId id="2147483937" r:id="rId11"/>
    <p:sldLayoutId id="2147483938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948" r:id="rId22"/>
    <p:sldLayoutId id="2147483822" r:id="rId23"/>
    <p:sldLayoutId id="2147483943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4C2E13E-10AF-2448-9970-A9EDA4EE4A10}" type="datetime1">
              <a:rPr lang="en-FI"/>
              <a:pPr/>
              <a:t>01/04/2025</a:t>
            </a:fld>
            <a:endParaRPr lang="en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56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76" r:id="rId7"/>
    <p:sldLayoutId id="2147483939" r:id="rId8"/>
    <p:sldLayoutId id="2147483847" r:id="rId9"/>
    <p:sldLayoutId id="2147483848" r:id="rId10"/>
    <p:sldLayoutId id="2147483940" r:id="rId11"/>
    <p:sldLayoutId id="2147483941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949" r:id="rId22"/>
    <p:sldLayoutId id="2147483858" r:id="rId23"/>
    <p:sldLayoutId id="2147483942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4" r:id="rId30"/>
    <p:sldLayoutId id="2147483865" r:id="rId31"/>
    <p:sldLayoutId id="2147483866" r:id="rId32"/>
    <p:sldLayoutId id="2147483867" r:id="rId33"/>
    <p:sldLayoutId id="2147483868" r:id="rId34"/>
    <p:sldLayoutId id="2147483869" r:id="rId35"/>
    <p:sldLayoutId id="2147483870" r:id="rId36"/>
    <p:sldLayoutId id="2147483871" r:id="rId37"/>
    <p:sldLayoutId id="2147483872" r:id="rId38"/>
    <p:sldLayoutId id="2147483873" r:id="rId39"/>
    <p:sldLayoutId id="2147483874" r:id="rId40"/>
    <p:sldLayoutId id="2147483875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4/1/2025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45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rPr lang="en-FI"/>
              <a:pPr/>
              <a:t>01/04/2025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7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  <p:sldLayoutId id="2147483975" r:id="rId25"/>
    <p:sldLayoutId id="2147483976" r:id="rId26"/>
    <p:sldLayoutId id="2147483977" r:id="rId27"/>
    <p:sldLayoutId id="2147483978" r:id="rId28"/>
    <p:sldLayoutId id="2147483979" r:id="rId29"/>
    <p:sldLayoutId id="2147483980" r:id="rId30"/>
    <p:sldLayoutId id="2147483981" r:id="rId31"/>
    <p:sldLayoutId id="2147483982" r:id="rId32"/>
    <p:sldLayoutId id="2147483983" r:id="rId33"/>
    <p:sldLayoutId id="2147483984" r:id="rId34"/>
    <p:sldLayoutId id="2147483985" r:id="rId35"/>
    <p:sldLayoutId id="2147483986" r:id="rId36"/>
    <p:sldLayoutId id="2147483987" r:id="rId37"/>
    <p:sldLayoutId id="2147483988" r:id="rId38"/>
    <p:sldLayoutId id="2147483989" r:id="rId39"/>
    <p:sldLayoutId id="2147483990" r:id="rId40"/>
    <p:sldLayoutId id="2147483991" r:id="rId41"/>
    <p:sldLayoutId id="2147483992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00000"/>
        <a:buFont typeface="Arial" panose="020B0604020202020204" pitchFamily="34" charset="0"/>
        <a:buChar char="●"/>
        <a:tabLst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00000"/>
        <a:buFont typeface="Arial" panose="020B0604020202020204" pitchFamily="34" charset="0"/>
        <a:buChar char="●"/>
        <a:tabLst/>
        <a:defRPr sz="12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00000"/>
        <a:buFont typeface="Arial" panose="020B0604020202020204" pitchFamily="34" charset="0"/>
        <a:buChar char="●"/>
        <a:tabLst/>
        <a:defRPr sz="11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00000"/>
        <a:buFont typeface="Arial" panose="020B0604020202020204" pitchFamily="34" charset="0"/>
        <a:buChar char="●"/>
        <a:tabLst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400" indent="-177800" algn="l" defTabSz="914400" rtl="0" eaLnBrk="1" latinLnBrk="0" hangingPunct="1">
        <a:lnSpc>
          <a:spcPct val="108000"/>
        </a:lnSpc>
        <a:spcBef>
          <a:spcPts val="0"/>
        </a:spcBef>
        <a:buSzPct val="100000"/>
        <a:buFont typeface="Arial" panose="020B0604020202020204" pitchFamily="34" charset="0"/>
        <a:buChar char="●"/>
        <a:tabLst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07A0-AC11-3A1A-351D-4437C8B72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Law and</a:t>
            </a:r>
            <a:br>
              <a:rPr lang="en-GB" dirty="0"/>
            </a:br>
            <a:r>
              <a:rPr lang="en-GB" dirty="0"/>
              <a:t>Corporate 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7B20D-666B-9EEF-0B02-B626FF460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Klaus Ilmonen, LL.D., LL.M. | 2025</a:t>
            </a:r>
          </a:p>
        </p:txBody>
      </p:sp>
      <p:pic>
        <p:nvPicPr>
          <p:cNvPr id="6" name="Picture Placeholder 5" descr="A pencil on a notebook on a table&#10;&#10;AI-generated content may be incorrect.">
            <a:extLst>
              <a:ext uri="{FF2B5EF4-FFF2-40B4-BE49-F238E27FC236}">
                <a16:creationId xmlns:a16="http://schemas.microsoft.com/office/drawing/2014/main" id="{0E6AE1C6-0A7B-69E6-2777-244670FD79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767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A787D-BA1D-96EE-FFBF-56F99F5C7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08B11-B015-CD85-D64E-F231E4AE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10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18A400-2C48-63DE-1F56-FA3272FED292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1310190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/>
              <a:t>Factors</a:t>
            </a:r>
            <a:r>
              <a:rPr lang="fi-FI" dirty="0"/>
              <a:t> </a:t>
            </a:r>
            <a:r>
              <a:rPr lang="fi-FI" dirty="0" err="1"/>
              <a:t>Affecting</a:t>
            </a:r>
            <a:r>
              <a:rPr lang="fi-FI" dirty="0"/>
              <a:t> </a:t>
            </a:r>
            <a:r>
              <a:rPr lang="fi-FI" dirty="0" err="1"/>
              <a:t>Stakeholder</a:t>
            </a:r>
            <a:r>
              <a:rPr lang="fi-FI" dirty="0"/>
              <a:t> Dynamics: </a:t>
            </a:r>
            <a:r>
              <a:rPr lang="fi-FI" dirty="0" err="1"/>
              <a:t>Mechanisms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82123E-31D7-4267-334A-236497E8ADBB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4868293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Pension System</a:t>
            </a:r>
          </a:p>
          <a:p>
            <a:pPr lvl="1"/>
            <a:r>
              <a:rPr lang="en-GB" sz="1600" dirty="0"/>
              <a:t>Funded vs. pay-as-you-go</a:t>
            </a:r>
          </a:p>
          <a:p>
            <a:pPr lvl="1"/>
            <a:r>
              <a:rPr lang="en-GB" sz="1600" dirty="0"/>
              <a:t>Labour interest vs. minority interest</a:t>
            </a:r>
          </a:p>
          <a:p>
            <a:pPr lvl="1"/>
            <a:r>
              <a:rPr lang="en-GB" sz="1600" dirty="0"/>
              <a:t>Tax System</a:t>
            </a:r>
          </a:p>
          <a:p>
            <a:pPr lvl="1"/>
            <a:r>
              <a:rPr lang="en-GB" sz="1600" dirty="0"/>
              <a:t>Treatment of debt vs. equity financing?</a:t>
            </a:r>
          </a:p>
          <a:p>
            <a:pPr lvl="1"/>
            <a:r>
              <a:rPr lang="en-GB" sz="1600" dirty="0"/>
              <a:t>Treatment of dividends</a:t>
            </a:r>
          </a:p>
          <a:p>
            <a:pPr lvl="1"/>
            <a:r>
              <a:rPr lang="en-GB" sz="1600" dirty="0"/>
              <a:t>Favouring minority / majority shareholders?</a:t>
            </a:r>
          </a:p>
          <a:p>
            <a:r>
              <a:rPr lang="en-GB" sz="1800" dirty="0"/>
              <a:t>Legal System</a:t>
            </a:r>
          </a:p>
          <a:p>
            <a:pPr lvl="1"/>
            <a:r>
              <a:rPr lang="en-GB" sz="1600" dirty="0"/>
              <a:t>Ability to Control</a:t>
            </a:r>
          </a:p>
          <a:p>
            <a:pPr lvl="2"/>
            <a:r>
              <a:rPr lang="en-GB" sz="1500" dirty="0"/>
              <a:t>CO system: ”Large block necessary / gives satisfactory ROI” (Roe)</a:t>
            </a:r>
          </a:p>
          <a:p>
            <a:pPr lvl="2"/>
            <a:r>
              <a:rPr lang="en-GB" sz="1500" dirty="0"/>
              <a:t>DO system: ”Large block does not give additional control” (Cools)</a:t>
            </a:r>
          </a:p>
          <a:p>
            <a:pPr marL="180975" lvl="1" indent="0">
              <a:buNone/>
            </a:pPr>
            <a:endParaRPr lang="en-GB" sz="1600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E115DF-09E4-9F3C-66FF-0EEB5333AA43}"/>
              </a:ext>
            </a:extLst>
          </p:cNvPr>
          <p:cNvSpPr txBox="1">
            <a:spLocks/>
          </p:cNvSpPr>
          <p:nvPr/>
        </p:nvSpPr>
        <p:spPr>
          <a:xfrm>
            <a:off x="6096000" y="1481538"/>
            <a:ext cx="4868293" cy="481668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453BF7-57C6-D7EC-EE75-2AB215483918}"/>
              </a:ext>
            </a:extLst>
          </p:cNvPr>
          <p:cNvSpPr txBox="1">
            <a:spLocks/>
          </p:cNvSpPr>
          <p:nvPr/>
        </p:nvSpPr>
        <p:spPr>
          <a:xfrm>
            <a:off x="6418140" y="1481538"/>
            <a:ext cx="4868293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Monitoring Private Benefits of Control</a:t>
            </a:r>
          </a:p>
          <a:p>
            <a:pPr lvl="1"/>
            <a:r>
              <a:rPr lang="en-GB" sz="1600" dirty="0"/>
              <a:t>CO: Related party transactions</a:t>
            </a:r>
          </a:p>
          <a:p>
            <a:pPr lvl="1"/>
            <a:r>
              <a:rPr lang="en-GB" sz="1600" dirty="0"/>
              <a:t>DO: Management monitoring systems</a:t>
            </a:r>
          </a:p>
          <a:p>
            <a:pPr marL="180975" lvl="1" indent="0">
              <a:buNone/>
            </a:pP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5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0475-FF53-E5E7-5610-7497ECBA4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F884A-DC1A-119D-5946-EA858112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11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14FA0F-8129-D9DF-2783-E6EC96AE6FC9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1310190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owns</a:t>
            </a:r>
            <a:r>
              <a:rPr lang="fi-FI" dirty="0"/>
              <a:t> / </a:t>
            </a:r>
            <a:r>
              <a:rPr lang="fi-FI" dirty="0" err="1"/>
              <a:t>controls</a:t>
            </a:r>
            <a:r>
              <a:rPr lang="fi-FI" dirty="0"/>
              <a:t>?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42A4C5-BCA4-6744-B661-4B756EB3320F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4868293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Life cycle</a:t>
            </a:r>
          </a:p>
          <a:p>
            <a:pPr lvl="1"/>
            <a:r>
              <a:rPr lang="en-GB" sz="1600" dirty="0"/>
              <a:t>Founder-entrepreneur</a:t>
            </a:r>
          </a:p>
          <a:p>
            <a:pPr lvl="1"/>
            <a:r>
              <a:rPr lang="en-GB" sz="1600" dirty="0"/>
              <a:t>Growth phase</a:t>
            </a:r>
          </a:p>
          <a:p>
            <a:pPr lvl="1"/>
            <a:r>
              <a:rPr lang="en-GB" sz="1600" dirty="0"/>
              <a:t>Stock Exchange traded company</a:t>
            </a:r>
          </a:p>
          <a:p>
            <a:r>
              <a:rPr lang="en-GB" sz="1800" dirty="0"/>
              <a:t>Types of Owners</a:t>
            </a:r>
          </a:p>
          <a:p>
            <a:pPr lvl="1"/>
            <a:r>
              <a:rPr lang="en-GB" sz="1600" dirty="0"/>
              <a:t>Entrepreneurs</a:t>
            </a:r>
          </a:p>
          <a:p>
            <a:pPr lvl="1"/>
            <a:r>
              <a:rPr lang="en-GB" sz="1600" dirty="0"/>
              <a:t>Families</a:t>
            </a:r>
          </a:p>
          <a:p>
            <a:pPr lvl="1"/>
            <a:r>
              <a:rPr lang="en-GB" sz="1600" dirty="0"/>
              <a:t>Financial institutions</a:t>
            </a:r>
          </a:p>
          <a:p>
            <a:pPr lvl="1"/>
            <a:r>
              <a:rPr lang="en-GB" sz="1600" dirty="0"/>
              <a:t>State</a:t>
            </a:r>
          </a:p>
          <a:p>
            <a:pPr lvl="1"/>
            <a:r>
              <a:rPr lang="en-GB" sz="1600" dirty="0"/>
              <a:t>(Passive) investors</a:t>
            </a:r>
          </a:p>
          <a:p>
            <a:pPr marL="180975" lvl="1" indent="0">
              <a:buNone/>
            </a:pPr>
            <a:endParaRPr lang="en-GB" sz="1600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99A387-3B45-C4F8-67B7-F97554E0B192}"/>
              </a:ext>
            </a:extLst>
          </p:cNvPr>
          <p:cNvSpPr txBox="1">
            <a:spLocks/>
          </p:cNvSpPr>
          <p:nvPr/>
        </p:nvSpPr>
        <p:spPr>
          <a:xfrm>
            <a:off x="6096000" y="1481538"/>
            <a:ext cx="4868293" cy="481668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0F9FD2-B928-F1AE-5D88-71B03ED97299}"/>
              </a:ext>
            </a:extLst>
          </p:cNvPr>
          <p:cNvSpPr txBox="1">
            <a:spLocks/>
          </p:cNvSpPr>
          <p:nvPr/>
        </p:nvSpPr>
        <p:spPr>
          <a:xfrm>
            <a:off x="6418140" y="1427312"/>
            <a:ext cx="4868293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Types of Ownership/Control Structures</a:t>
            </a:r>
          </a:p>
          <a:p>
            <a:pPr lvl="1"/>
            <a:r>
              <a:rPr lang="en-GB" sz="1600" dirty="0"/>
              <a:t>1) Dispersed Ownership</a:t>
            </a:r>
          </a:p>
          <a:p>
            <a:pPr lvl="2"/>
            <a:r>
              <a:rPr lang="en-GB" sz="1500" dirty="0"/>
              <a:t>Exit enhancing:</a:t>
            </a:r>
          </a:p>
          <a:p>
            <a:pPr lvl="2"/>
            <a:r>
              <a:rPr lang="en-GB" sz="1500" dirty="0"/>
              <a:t>Disclosure requirements</a:t>
            </a:r>
          </a:p>
          <a:p>
            <a:pPr lvl="2"/>
            <a:r>
              <a:rPr lang="en-GB" sz="1500" dirty="0"/>
              <a:t>Takeover mechanisms</a:t>
            </a:r>
          </a:p>
          <a:p>
            <a:pPr lvl="1"/>
            <a:r>
              <a:rPr lang="en-GB" sz="1600" dirty="0"/>
              <a:t>2) Concentrated Ownership</a:t>
            </a:r>
          </a:p>
          <a:p>
            <a:pPr lvl="1"/>
            <a:r>
              <a:rPr lang="en-GB" sz="1600" dirty="0"/>
              <a:t>Control Enhancing:</a:t>
            </a:r>
          </a:p>
          <a:p>
            <a:pPr lvl="2"/>
            <a:r>
              <a:rPr lang="en-GB" sz="1500" dirty="0"/>
              <a:t>Share classes</a:t>
            </a:r>
          </a:p>
          <a:p>
            <a:pPr lvl="2"/>
            <a:r>
              <a:rPr lang="en-GB" sz="1500" dirty="0"/>
              <a:t>Pyramids</a:t>
            </a:r>
          </a:p>
          <a:p>
            <a:pPr lvl="2"/>
            <a:r>
              <a:rPr lang="en-GB" sz="1500" dirty="0"/>
              <a:t>Cross-shareholdings</a:t>
            </a:r>
          </a:p>
          <a:p>
            <a:pPr lvl="2"/>
            <a:r>
              <a:rPr lang="en-GB" sz="1500" dirty="0"/>
              <a:t>Foundations (Parked ownership)</a:t>
            </a:r>
          </a:p>
          <a:p>
            <a:pPr lvl="2"/>
            <a:r>
              <a:rPr lang="en-GB" sz="1500" dirty="0"/>
              <a:t>Regulatory protections</a:t>
            </a:r>
          </a:p>
          <a:p>
            <a:pPr marL="180975" lvl="1" indent="0">
              <a:buNone/>
            </a:pP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26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8A8831-EDA2-44F3-BD2E-93EDE51B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ABAA17-2FCE-79C6-57AA-9FEA924DD940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Political coalitions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19BC28-59A1-5165-679F-9817C4BD6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46276"/>
              </p:ext>
            </p:extLst>
          </p:nvPr>
        </p:nvGraphicFramePr>
        <p:xfrm>
          <a:off x="681169" y="1267781"/>
          <a:ext cx="10605264" cy="5456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1316">
                  <a:extLst>
                    <a:ext uri="{9D8B030D-6E8A-4147-A177-3AD203B41FA5}">
                      <a16:colId xmlns:a16="http://schemas.microsoft.com/office/drawing/2014/main" val="1234546830"/>
                    </a:ext>
                  </a:extLst>
                </a:gridCol>
                <a:gridCol w="2651316">
                  <a:extLst>
                    <a:ext uri="{9D8B030D-6E8A-4147-A177-3AD203B41FA5}">
                      <a16:colId xmlns:a16="http://schemas.microsoft.com/office/drawing/2014/main" val="3206251907"/>
                    </a:ext>
                  </a:extLst>
                </a:gridCol>
                <a:gridCol w="2651316">
                  <a:extLst>
                    <a:ext uri="{9D8B030D-6E8A-4147-A177-3AD203B41FA5}">
                      <a16:colId xmlns:a16="http://schemas.microsoft.com/office/drawing/2014/main" val="1923230241"/>
                    </a:ext>
                  </a:extLst>
                </a:gridCol>
                <a:gridCol w="2651316">
                  <a:extLst>
                    <a:ext uri="{9D8B030D-6E8A-4147-A177-3AD203B41FA5}">
                      <a16:colId xmlns:a16="http://schemas.microsoft.com/office/drawing/2014/main" val="983474725"/>
                    </a:ext>
                  </a:extLst>
                </a:gridCol>
              </a:tblGrid>
              <a:tr h="278549">
                <a:tc gridSpan="4">
                  <a:txBody>
                    <a:bodyPr/>
                    <a:lstStyle/>
                    <a:p>
                      <a:r>
                        <a:rPr lang="en-GB" sz="1200" b="1" dirty="0"/>
                        <a:t>Political Coalitions and Governance Outcomes</a:t>
                      </a:r>
                      <a:r>
                        <a:rPr lang="en-GB" sz="1200" dirty="0"/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4782"/>
                  </a:ext>
                </a:extLst>
              </a:tr>
              <a:tr h="268302">
                <a:tc>
                  <a:txBody>
                    <a:bodyPr/>
                    <a:lstStyle/>
                    <a:p>
                      <a:r>
                        <a:rPr lang="en-GB" sz="1200" b="1" i="1" dirty="0" err="1"/>
                        <a:t>Coalitionl</a:t>
                      </a:r>
                      <a:r>
                        <a:rPr lang="en-GB" sz="1200" b="1" i="1" dirty="0"/>
                        <a:t> Lineup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Winner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Political Coalition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Predicted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27574"/>
                  </a:ext>
                </a:extLst>
              </a:tr>
              <a:tr h="1506400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“Class Conflict”</a:t>
                      </a:r>
                    </a:p>
                    <a:p>
                      <a:r>
                        <a:rPr lang="en-GB" sz="1200" dirty="0"/>
                        <a:t>Owners + manager vs. workers</a:t>
                      </a:r>
                    </a:p>
                    <a:p>
                      <a:r>
                        <a:rPr lang="en-GB" sz="1200" dirty="0" err="1"/>
                        <a:t>Owener</a:t>
                      </a:r>
                      <a:r>
                        <a:rPr lang="en-GB" sz="1200" dirty="0"/>
                        <a:t> + managers vs.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Owners + managers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“Investor”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“Labor”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Diffusion of shareholdings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 err="1"/>
                        <a:t>Blockholding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759385"/>
                  </a:ext>
                </a:extLst>
              </a:tr>
              <a:tr h="1458650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“Sectoral”</a:t>
                      </a:r>
                    </a:p>
                    <a:p>
                      <a:r>
                        <a:rPr lang="en-GB" sz="1200" b="0" i="0" dirty="0"/>
                        <a:t>Owners vs. managers + workers</a:t>
                      </a:r>
                    </a:p>
                    <a:p>
                      <a:r>
                        <a:rPr lang="en-GB" sz="1200" b="0" i="0" dirty="0"/>
                        <a:t>Owners vs. managers +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Managers + workers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“Corporatist Compromise”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“Oligarchy”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 err="1"/>
                        <a:t>Blockholding</a:t>
                      </a:r>
                      <a:endParaRPr lang="en-GB" sz="1200" dirty="0"/>
                    </a:p>
                    <a:p>
                      <a:endParaRPr lang="en-GB" sz="1200" dirty="0"/>
                    </a:p>
                    <a:p>
                      <a:r>
                        <a:rPr lang="en-GB" sz="1200" dirty="0" err="1"/>
                        <a:t>Blockholding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489224"/>
                  </a:ext>
                </a:extLst>
              </a:tr>
              <a:tr h="1399922">
                <a:tc>
                  <a:txBody>
                    <a:bodyPr/>
                    <a:lstStyle/>
                    <a:p>
                      <a:r>
                        <a:rPr lang="en-GB" sz="1200" b="1" i="1" dirty="0"/>
                        <a:t>“Property and Voice”</a:t>
                      </a:r>
                    </a:p>
                    <a:p>
                      <a:r>
                        <a:rPr lang="en-GB" sz="1200" b="0" i="0" dirty="0"/>
                        <a:t>Owners + workers vs. managers</a:t>
                      </a:r>
                    </a:p>
                    <a:p>
                      <a:r>
                        <a:rPr lang="en-GB" sz="1200" b="0" i="0" dirty="0"/>
                        <a:t>Owners + workers vs.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Owners + workers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“Transparency”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“</a:t>
                      </a:r>
                      <a:r>
                        <a:rPr lang="en-GB" sz="1200" dirty="0" err="1"/>
                        <a:t>Managerism</a:t>
                      </a:r>
                      <a:r>
                        <a:rPr lang="en-GB" sz="1200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Diffusion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Diffusion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266328"/>
                  </a:ext>
                </a:extLst>
              </a:tr>
              <a:tr h="538800">
                <a:tc gridSpan="4">
                  <a:txBody>
                    <a:bodyPr/>
                    <a:lstStyle/>
                    <a:p>
                      <a:r>
                        <a:rPr lang="en-GB" sz="1200" dirty="0"/>
                        <a:t>*</a:t>
                      </a:r>
                      <a:r>
                        <a:rPr lang="en-GB" sz="1200" dirty="0" err="1"/>
                        <a:t>Gourevitch</a:t>
                      </a:r>
                      <a:r>
                        <a:rPr lang="en-GB" sz="1200" dirty="0"/>
                        <a:t> &amp; Shinn (2005), p .23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98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28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48D214-0F16-558E-C68A-1957F37B3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0406-DFDB-8631-10C8-CA4AA3B1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Strategies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D5CEE-ED07-DCA8-6FE9-8FC4BBC1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7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ncil on a notebook on a table&#10;&#10;AI-generated content may be incorrect.">
            <a:extLst>
              <a:ext uri="{FF2B5EF4-FFF2-40B4-BE49-F238E27FC236}">
                <a16:creationId xmlns:a16="http://schemas.microsoft.com/office/drawing/2014/main" id="{0E895655-AADE-0061-547D-ED2CF9EF65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39975F-37EE-5CF3-C18F-46801C68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580" y="559780"/>
            <a:ext cx="4997508" cy="793554"/>
          </a:xfrm>
        </p:spPr>
        <p:txBody>
          <a:bodyPr/>
          <a:lstStyle/>
          <a:p>
            <a:r>
              <a:rPr lang="en-GB" dirty="0"/>
              <a:t>Development of Regulation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252B5-9EC8-6B58-F5AB-13D8BABC7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580" y="1799864"/>
            <a:ext cx="4715550" cy="4385235"/>
          </a:xfrm>
        </p:spPr>
        <p:txBody>
          <a:bodyPr/>
          <a:lstStyle/>
          <a:p>
            <a:r>
              <a:rPr lang="en-GB" sz="1600" dirty="0"/>
              <a:t>Corporate governance structures depend on the environment</a:t>
            </a:r>
          </a:p>
          <a:p>
            <a:r>
              <a:rPr lang="en-GB" sz="1600" dirty="0"/>
              <a:t>Structures are path dependent</a:t>
            </a:r>
          </a:p>
          <a:p>
            <a:r>
              <a:rPr lang="en-GB" sz="1600" dirty="0"/>
              <a:t>Regulation responds to the demands of the environment</a:t>
            </a:r>
          </a:p>
          <a:p>
            <a:r>
              <a:rPr lang="en-GB" sz="1600" dirty="0"/>
              <a:t>Different regulatory solutions in different environments</a:t>
            </a:r>
          </a:p>
          <a:p>
            <a:r>
              <a:rPr lang="en-GB" sz="1600" dirty="0"/>
              <a:t>Regulation is also subject to path dependence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95F4F-0F36-2DB3-AD1D-AA2AA6E3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154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6BEC0-CD10-9ADD-B172-0F7102C8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6EAD3-801A-1F2E-35D3-57AA0E90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21A16C-0302-9DDD-6ED7-6B7A4CAAC6E2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Legal Strategies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B9D557-CA65-6C2A-0D1E-66273DFE6B80}"/>
              </a:ext>
            </a:extLst>
          </p:cNvPr>
          <p:cNvGraphicFramePr>
            <a:graphicFrameLocks noGrp="1"/>
          </p:cNvGraphicFramePr>
          <p:nvPr/>
        </p:nvGraphicFramePr>
        <p:xfrm>
          <a:off x="648929" y="1541125"/>
          <a:ext cx="10632097" cy="4274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052">
                  <a:extLst>
                    <a:ext uri="{9D8B030D-6E8A-4147-A177-3AD203B41FA5}">
                      <a16:colId xmlns:a16="http://schemas.microsoft.com/office/drawing/2014/main" val="4099438427"/>
                    </a:ext>
                  </a:extLst>
                </a:gridCol>
                <a:gridCol w="1848609">
                  <a:extLst>
                    <a:ext uri="{9D8B030D-6E8A-4147-A177-3AD203B41FA5}">
                      <a16:colId xmlns:a16="http://schemas.microsoft.com/office/drawing/2014/main" val="1282223232"/>
                    </a:ext>
                  </a:extLst>
                </a:gridCol>
                <a:gridCol w="1848609">
                  <a:extLst>
                    <a:ext uri="{9D8B030D-6E8A-4147-A177-3AD203B41FA5}">
                      <a16:colId xmlns:a16="http://schemas.microsoft.com/office/drawing/2014/main" val="3418807571"/>
                    </a:ext>
                  </a:extLst>
                </a:gridCol>
                <a:gridCol w="1848609">
                  <a:extLst>
                    <a:ext uri="{9D8B030D-6E8A-4147-A177-3AD203B41FA5}">
                      <a16:colId xmlns:a16="http://schemas.microsoft.com/office/drawing/2014/main" val="2363026324"/>
                    </a:ext>
                  </a:extLst>
                </a:gridCol>
                <a:gridCol w="1848609">
                  <a:extLst>
                    <a:ext uri="{9D8B030D-6E8A-4147-A177-3AD203B41FA5}">
                      <a16:colId xmlns:a16="http://schemas.microsoft.com/office/drawing/2014/main" val="1092587408"/>
                    </a:ext>
                  </a:extLst>
                </a:gridCol>
                <a:gridCol w="1848609">
                  <a:extLst>
                    <a:ext uri="{9D8B030D-6E8A-4147-A177-3AD203B41FA5}">
                      <a16:colId xmlns:a16="http://schemas.microsoft.com/office/drawing/2014/main" val="1602257013"/>
                    </a:ext>
                  </a:extLst>
                </a:gridCol>
              </a:tblGrid>
              <a:tr h="1417625">
                <a:tc rowSpan="2">
                  <a:txBody>
                    <a:bodyPr/>
                    <a:lstStyle/>
                    <a:p>
                      <a:endParaRPr lang="en-GB" sz="1100" dirty="0">
                        <a:solidFill>
                          <a:srgbClr val="0A372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u="sng" dirty="0">
                          <a:solidFill>
                            <a:srgbClr val="0A3728"/>
                          </a:solidFill>
                        </a:rPr>
                        <a:t>Regulatory Strategies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Governance Strategies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69003"/>
                  </a:ext>
                </a:extLst>
              </a:tr>
              <a:tr h="174698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Agent Constraints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Affiliation terms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Appointment Rights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  <a:r>
                        <a:rPr lang="en-GB" sz="1100" dirty="0">
                          <a:solidFill>
                            <a:srgbClr val="0A3728"/>
                          </a:solidFill>
                        </a:rPr>
                        <a:t> </a:t>
                      </a:r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Rights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r>
                        <a:rPr lang="en-GB" sz="1100" dirty="0">
                          <a:solidFill>
                            <a:srgbClr val="0A3728"/>
                          </a:solidFill>
                        </a:rPr>
                        <a:t> </a:t>
                      </a:r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Incentives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79089"/>
                  </a:ext>
                </a:extLst>
              </a:tr>
              <a:tr h="583058"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en-GB" sz="1100" dirty="0">
                          <a:solidFill>
                            <a:srgbClr val="0A3728"/>
                          </a:solidFill>
                        </a:rPr>
                        <a:t> </a:t>
                      </a:r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Ante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Rules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Entry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Initiation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Trusteeship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19904"/>
                  </a:ext>
                </a:extLst>
              </a:tr>
              <a:tr h="526381"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en-GB" sz="1100" dirty="0">
                          <a:solidFill>
                            <a:srgbClr val="0A3728"/>
                          </a:solidFill>
                        </a:rPr>
                        <a:t> </a:t>
                      </a:r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Standards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Exit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Removal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Veto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kern="1200" dirty="0">
                          <a:solidFill>
                            <a:srgbClr val="0A3728"/>
                          </a:solidFill>
                          <a:latin typeface="+mn-lt"/>
                          <a:ea typeface="+mn-ea"/>
                          <a:cs typeface="+mn-cs"/>
                        </a:rPr>
                        <a:t>Reward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90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3FAD0A-6EDC-C6E1-77A3-D56167F5D8B7}"/>
              </a:ext>
            </a:extLst>
          </p:cNvPr>
          <p:cNvSpPr txBox="1"/>
          <p:nvPr/>
        </p:nvSpPr>
        <p:spPr>
          <a:xfrm>
            <a:off x="566736" y="5849075"/>
            <a:ext cx="2107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Kraakman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32687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FEA43-B8E0-442D-6BD7-5B5B18258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321A3A-8B56-2221-4502-0712D369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8109E-5DE7-15C9-734A-E4F9E8A89C1B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Legal Strategies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534545-0DEA-24EE-A4E0-7554DC3D49C0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4868293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</a:t>
            </a:r>
          </a:p>
          <a:p>
            <a:pPr marL="358775" marR="0" lvl="1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duties (standard)</a:t>
            </a:r>
          </a:p>
          <a:p>
            <a:pPr marL="358775" marR="0" lvl="1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Redemption rights (exit)</a:t>
            </a:r>
          </a:p>
          <a:p>
            <a:pPr marL="358775" marR="0" lvl="1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Transparency of holdings / related party transactions</a:t>
            </a:r>
          </a:p>
          <a:p>
            <a:pPr marL="358775" marR="0" lvl="1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Shifted burden of proof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11C8AF-CF47-0A9C-43F6-EBCCFFE49163}"/>
              </a:ext>
            </a:extLst>
          </p:cNvPr>
          <p:cNvSpPr txBox="1">
            <a:spLocks/>
          </p:cNvSpPr>
          <p:nvPr/>
        </p:nvSpPr>
        <p:spPr>
          <a:xfrm>
            <a:off x="6096000" y="1481538"/>
            <a:ext cx="4868293" cy="481668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</a:t>
            </a:r>
          </a:p>
          <a:p>
            <a:pPr marL="358775" marR="0" lvl="1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Voting rights</a:t>
            </a:r>
          </a:p>
          <a:p>
            <a:pPr marL="358775" marR="0" lvl="1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Qualified majority</a:t>
            </a:r>
          </a:p>
          <a:p>
            <a:pPr marL="358775" marR="0" lvl="1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election mechanisms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75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3850D-8BAD-1564-695E-6D0A17EA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39630-41EB-EEA1-8BF9-D5A5DBA6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DB7FD0-36DC-ED62-72AC-39021CAB37DF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Development</a:t>
            </a:r>
            <a:r>
              <a:rPr lang="fi-FI" dirty="0"/>
              <a:t> of </a:t>
            </a:r>
            <a:r>
              <a:rPr lang="fi-FI" dirty="0" err="1"/>
              <a:t>Regulation</a:t>
            </a:r>
            <a:r>
              <a:rPr lang="fi-FI" dirty="0"/>
              <a:t> - </a:t>
            </a:r>
            <a:r>
              <a:rPr lang="fi-FI" dirty="0" err="1"/>
              <a:t>Mechanisms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57FD70-7826-53CE-4569-49269B7646BB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4868293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Concentrated Ownership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voice rights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Weak management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Enhancing: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classes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Pyramids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Cross-shareholdings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Foundations (Parked ownership)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 protections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5AE9DF-9A45-784C-0ACD-D90DF94008F7}"/>
              </a:ext>
            </a:extLst>
          </p:cNvPr>
          <p:cNvSpPr txBox="1">
            <a:spLocks/>
          </p:cNvSpPr>
          <p:nvPr/>
        </p:nvSpPr>
        <p:spPr>
          <a:xfrm>
            <a:off x="6096000" y="1481538"/>
            <a:ext cx="4868293" cy="481668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Dispersed Ownership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Disclosure regimes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Cash flow / Exit rights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Takeover mechanisms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Weak voice rights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management control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9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EDBDA1-5DFD-79EB-1A24-DA162EDD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8336-4005-42F9-2E14-F461FDDB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Corporate Law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64BE2-3F21-8367-0B39-0A6A7A2A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5C33B-7BB9-905D-3C0E-7F1A64FBB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BADB5-BC41-FC9D-0FC7-F99795E1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D7A558-7481-83C4-B97D-7FF00DACB31E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Corporate Law and Corporate Governance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FEAC96-714B-3046-5138-CDB8535E3CFB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10898131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Law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Default model for organizing economic enterprise?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 rules to some extent ”arbitrary”</a:t>
            </a:r>
          </a:p>
          <a:p>
            <a:pPr lvl="2"/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rights vs cash-flow rights</a:t>
            </a:r>
          </a:p>
          <a:p>
            <a:pPr lvl="2"/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Majority rules</a:t>
            </a:r>
          </a:p>
          <a:p>
            <a:pPr lvl="2"/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Capitalization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Factors that shape corporate law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Industrial structures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Patterns of corporate ownership 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forces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coordination / competition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7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ncil on a notebook on a table&#10;&#10;AI-generated content may be incorrect.">
            <a:extLst>
              <a:ext uri="{FF2B5EF4-FFF2-40B4-BE49-F238E27FC236}">
                <a16:creationId xmlns:a16="http://schemas.microsoft.com/office/drawing/2014/main" id="{77F7AB3A-C6CF-850B-1A8A-87206D5B6F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83CB88-244F-408F-0F3B-677DCB41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Law and Corporate Governance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28E67-9997-600A-2AA6-94D525A3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580" y="1689128"/>
            <a:ext cx="4715550" cy="4385235"/>
          </a:xfrm>
        </p:spPr>
        <p:txBody>
          <a:bodyPr/>
          <a:lstStyle/>
          <a:p>
            <a:r>
              <a:rPr lang="en-GB" sz="2000" dirty="0"/>
              <a:t>The History of CG</a:t>
            </a:r>
          </a:p>
          <a:p>
            <a:r>
              <a:rPr lang="en-GB" sz="2000" dirty="0"/>
              <a:t>The Legal Origins –theory</a:t>
            </a:r>
          </a:p>
          <a:p>
            <a:r>
              <a:rPr lang="en-GB" sz="2000" dirty="0"/>
              <a:t>Drivers for Corporate Law: Institutional Environment</a:t>
            </a:r>
          </a:p>
          <a:p>
            <a:r>
              <a:rPr lang="en-GB" sz="2000" dirty="0"/>
              <a:t>Legal Strategies for Corporate Governance</a:t>
            </a:r>
          </a:p>
          <a:p>
            <a:r>
              <a:rPr lang="en-GB" sz="2000" dirty="0"/>
              <a:t>Corporate Law and Corporate Governance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9FC99-EAA6-80EF-8A34-A776F6A5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247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6925A-A566-7024-D7B1-D1BF8E047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9C2C6-5475-A308-4E97-F2893290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CEDEA5-4BA9-2DA4-CBFE-22B798B688D3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Key areas of corporate law for CG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73E98A-D587-E6CF-20C1-033F135C9DB7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10898131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Principles and Purpose</a:t>
            </a:r>
          </a:p>
          <a:p>
            <a:pPr lvl="1" indent="-180975">
              <a:defRPr/>
            </a:pPr>
            <a:r>
              <a:rPr lang="en-GB" sz="1600" dirty="0">
                <a:latin typeface="Arial"/>
              </a:rPr>
              <a:t>Equal treatment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For-profit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Structure  and shareholder rights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Equity, debt, hybrids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Distribution of profits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 of the Corporation</a:t>
            </a:r>
          </a:p>
          <a:p>
            <a:pPr lvl="1" indent="-180975">
              <a:defRPr/>
            </a:pPr>
            <a:r>
              <a:rPr lang="en-GB" sz="1600" dirty="0">
                <a:latin typeface="Arial"/>
              </a:rPr>
              <a:t>Board, CEO vs. General meeting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Minority shareholder protection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rights vs. cash-flow rights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Related party transactions</a:t>
            </a:r>
          </a:p>
        </p:txBody>
      </p:sp>
    </p:spTree>
    <p:extLst>
      <p:ext uri="{BB962C8B-B14F-4D97-AF65-F5344CB8AC3E}">
        <p14:creationId xmlns:p14="http://schemas.microsoft.com/office/powerpoint/2010/main" val="35697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5A05-4885-1364-59C7-2BB6DA2B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0A95B-7510-5CC9-A8A2-950C13C2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A4A757-9AA1-AEB6-860C-3A76531FB2CE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Key areas of corporate law for CG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5DD5B7-7665-057C-261A-323A5A696B6B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10898131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statements</a:t>
            </a:r>
          </a:p>
          <a:p>
            <a:pPr lvl="1" indent="-180975">
              <a:defRPr/>
            </a:pPr>
            <a:r>
              <a:rPr lang="en-GB" sz="1600" dirty="0">
                <a:latin typeface="Arial"/>
              </a:rPr>
              <a:t>Audit, special audit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Equity, debt, hybrids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Significant Corporate Changes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Articles</a:t>
            </a:r>
          </a:p>
          <a:p>
            <a:pPr lvl="1" indent="-180975"/>
            <a:r>
              <a:rPr lang="en-GB" sz="1600" dirty="0">
                <a:latin typeface="Arial"/>
              </a:rPr>
              <a:t>Issuance of n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ew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shares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of Control and appraisal rights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Takeovers (voluntary, mandatory, acting in concert)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Mergers and de-mergers</a:t>
            </a:r>
          </a:p>
          <a:p>
            <a:pPr lvl="1" indent="-180975"/>
            <a:r>
              <a:rPr lang="en-GB" sz="1600" dirty="0">
                <a:latin typeface="Arial"/>
              </a:rPr>
              <a:t>Redemption of shares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Abuse of majority </a:t>
            </a:r>
            <a:r>
              <a:rPr lang="en-GB" sz="1600" dirty="0">
                <a:latin typeface="Arial"/>
              </a:rPr>
              <a:t>power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63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9ED5E-2893-7140-6FA2-B33B3EBB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6791-AC14-1B62-BDF5-C5FDE5AE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39ED5-F3D7-FBBE-F342-3674F8B6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6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ED7E8-D1C4-2665-7AA1-69C82E8B6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2B1C6-B072-DFEA-2CB0-472AF7E1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385A12-9D39-9EFA-05F7-26FB4E0522C9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Observations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B10633-62CF-C245-6317-9515EFA0C5BE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10898131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law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”Arbitrary default model” reflecting industrial and political developments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Efficient?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Governance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”Securing your investments” (Shleifer &amp;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Vishny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OR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”Negotiating input and output from enterprise” (Hart, Zingales, Ilmonen)</a:t>
            </a:r>
          </a:p>
          <a:p>
            <a:pPr lvl="1" indent="-180975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CG must be understood in the broader institutional context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2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8945-7084-6F3A-6F01-9EA10F872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interest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66B28-9BC0-FE6B-9A37-9CC422398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E5D322A-68ED-BE7B-AC99-A876C1A2FB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3B774-8601-D515-5968-161157F14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799" y="4420541"/>
            <a:ext cx="4726749" cy="109968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Klaus Ilmonen</a:t>
            </a:r>
          </a:p>
          <a:p>
            <a:r>
              <a:rPr lang="en-GB" dirty="0"/>
              <a:t>Doctor of Laws (U. of Helsinki)</a:t>
            </a:r>
          </a:p>
          <a:p>
            <a:r>
              <a:rPr lang="en-GB" dirty="0"/>
              <a:t>LL.M. (Columbia Law School)</a:t>
            </a:r>
          </a:p>
          <a:p>
            <a:r>
              <a:rPr lang="en-GB" dirty="0"/>
              <a:t>Visiting Researcher (HLS)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2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9264-E041-BC78-6E54-6900C83C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Corporate Governance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A64168-5129-6816-C248-FB45FF3E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83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FB818E-541B-290E-58AD-B0CB2B5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F72309-16A9-4229-6316-FA06A511048F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History of Corporate Governance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341671-C9CA-4844-3BEC-51366C2C068C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10898131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Reputational governance</a:t>
            </a:r>
          </a:p>
          <a:p>
            <a:pPr lvl="1"/>
            <a:r>
              <a:rPr lang="en-GB" sz="1600" dirty="0"/>
              <a:t>Banking: Rothschild’s</a:t>
            </a:r>
          </a:p>
          <a:p>
            <a:pPr lvl="1"/>
            <a:r>
              <a:rPr lang="en-GB" sz="1600" dirty="0"/>
              <a:t>CG: J.P. Morgan</a:t>
            </a:r>
          </a:p>
          <a:p>
            <a:r>
              <a:rPr lang="en-GB" sz="1800" dirty="0"/>
              <a:t>Early institutionalization</a:t>
            </a:r>
          </a:p>
          <a:p>
            <a:pPr lvl="1"/>
            <a:r>
              <a:rPr lang="en-GB" sz="1600" dirty="0"/>
              <a:t>Authorization of early corporations</a:t>
            </a:r>
          </a:p>
          <a:p>
            <a:pPr lvl="1"/>
            <a:r>
              <a:rPr lang="en-GB" sz="1600" dirty="0"/>
              <a:t>Stock exchange rules</a:t>
            </a:r>
          </a:p>
          <a:p>
            <a:r>
              <a:rPr lang="en-GB" sz="1800" dirty="0"/>
              <a:t>Managing conflicts of interest remained problematic</a:t>
            </a:r>
          </a:p>
          <a:p>
            <a:pPr lvl="1"/>
            <a:r>
              <a:rPr lang="en-GB" sz="1600" dirty="0"/>
              <a:t>End-game situations</a:t>
            </a:r>
          </a:p>
          <a:p>
            <a:pPr lvl="1"/>
            <a:r>
              <a:rPr lang="en-GB" sz="1600" dirty="0"/>
              <a:t>Insiders vs. Outsiders</a:t>
            </a:r>
          </a:p>
          <a:p>
            <a:pPr lvl="1"/>
            <a:r>
              <a:rPr lang="en-GB" sz="1600" dirty="0"/>
              <a:t>Scandals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54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EADD1-0C88-5567-9ADC-187568E21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C9586F-CAFE-6BAB-5C5B-38EE48B1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05DE24-19ED-A4C1-6930-6ECF7A5DDEA9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History of Corporate Governance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07FAD7-F794-70EC-571C-E9B43286C241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10898131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Separation of Ownership and Control</a:t>
            </a:r>
          </a:p>
          <a:p>
            <a:pPr lvl="1"/>
            <a:r>
              <a:rPr lang="en-GB" sz="1600" dirty="0"/>
              <a:t>Jensen &amp; </a:t>
            </a:r>
            <a:r>
              <a:rPr lang="en-GB" sz="1600" dirty="0" err="1"/>
              <a:t>Meckling</a:t>
            </a:r>
            <a:endParaRPr lang="en-GB" sz="1600" dirty="0"/>
          </a:p>
          <a:p>
            <a:r>
              <a:rPr lang="en-GB" sz="1800" dirty="0"/>
              <a:t>The Political Preconditions for Separation</a:t>
            </a:r>
          </a:p>
          <a:p>
            <a:pPr lvl="1"/>
            <a:r>
              <a:rPr lang="en-GB" sz="1600" dirty="0"/>
              <a:t>The peace dividend</a:t>
            </a:r>
          </a:p>
          <a:p>
            <a:pPr lvl="1"/>
            <a:r>
              <a:rPr lang="en-GB" sz="1600" dirty="0"/>
              <a:t>Experiences from transitional economies</a:t>
            </a:r>
          </a:p>
          <a:p>
            <a:r>
              <a:rPr lang="en-GB" sz="1800" dirty="0"/>
              <a:t>The Role of Law in supporting dispersed ownership</a:t>
            </a:r>
          </a:p>
          <a:p>
            <a:pPr lvl="1"/>
            <a:r>
              <a:rPr lang="en-GB" sz="1600" dirty="0"/>
              <a:t>Regulating private benefits of control</a:t>
            </a:r>
          </a:p>
          <a:p>
            <a:pPr lvl="1"/>
            <a:r>
              <a:rPr lang="en-GB" sz="1600" dirty="0"/>
              <a:t>Regulating conflicts of interest</a:t>
            </a:r>
          </a:p>
          <a:p>
            <a:pPr lvl="1"/>
            <a:r>
              <a:rPr lang="en-GB" sz="1600" dirty="0"/>
              <a:t>Requirements on legal systems?</a:t>
            </a:r>
          </a:p>
          <a:p>
            <a:r>
              <a:rPr lang="en-GB" sz="1800" dirty="0"/>
              <a:t>Alternative elements (other than law)?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76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41D43-0EB7-CCA8-4FC3-A9D8239DF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334C3-6065-81B6-17F0-0A69E650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AAB690-F90E-B29B-61FF-204342147AA6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Legal origins theory – “What’s Law Got To Do With It?”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E35686-BBB9-5C86-7589-E9E9CAA4E59E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10898131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argument is made that in states with inadequate minority protection regulation, investors must seek to protect their investment by retaining the possibility to exercise direct control. </a:t>
            </a:r>
            <a:r>
              <a:rPr lang="en-GB" sz="1800" u="sng" dirty="0"/>
              <a:t>Concentrated ownership </a:t>
            </a:r>
            <a:r>
              <a:rPr lang="en-GB" sz="1800" dirty="0"/>
              <a:t>can therefore be seen as a response to inadequate investor protection. Correspondingly, </a:t>
            </a:r>
            <a:r>
              <a:rPr lang="en-GB" sz="1800" u="sng" dirty="0"/>
              <a:t>dispersed ownership</a:t>
            </a:r>
            <a:r>
              <a:rPr lang="en-GB" sz="1800" dirty="0"/>
              <a:t> would be found in states with a high level of investor protection.</a:t>
            </a:r>
          </a:p>
          <a:p>
            <a:r>
              <a:rPr lang="en-GB" sz="1800" dirty="0"/>
              <a:t>But CO also found in states with low PBC / high levels of investor protection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38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FCA49-6BA8-D048-90EA-1812DCAF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D89936-7EF7-C4AA-4F07-AEAF8D55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6F50E-A19D-9596-9E5F-F8423E7937FA}"/>
              </a:ext>
            </a:extLst>
          </p:cNvPr>
          <p:cNvSpPr txBox="1"/>
          <p:nvPr/>
        </p:nvSpPr>
        <p:spPr>
          <a:xfrm>
            <a:off x="592583" y="493428"/>
            <a:ext cx="1122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Finnish corporate law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32E685B-DD4E-E0DB-52AC-00A5881206D5}"/>
              </a:ext>
            </a:extLst>
          </p:cNvPr>
          <p:cNvSpPr txBox="1">
            <a:spLocks/>
          </p:cNvSpPr>
          <p:nvPr/>
        </p:nvSpPr>
        <p:spPr>
          <a:xfrm>
            <a:off x="695325" y="1625203"/>
            <a:ext cx="10205556" cy="438523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during the 20th century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Nordic models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Traditionally ”bank-friendly” / ”owner-friendly”</a:t>
            </a:r>
          </a:p>
          <a:p>
            <a:pPr marL="358775" marR="0" lvl="1" indent="-17780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Insolvency law			 large shareholder power	</a:t>
            </a:r>
          </a:p>
          <a:p>
            <a:pPr marL="358775" marR="0" lvl="1" indent="-17780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Creditor rights				 GM and bd election process</a:t>
            </a:r>
          </a:p>
          <a:p>
            <a:pPr marL="358775" marR="0" lvl="1" indent="-17780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Taxation of dividends			A/B shares and taxation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”Recent” developments</a:t>
            </a:r>
          </a:p>
          <a:p>
            <a:pPr marL="358775" marR="0" lvl="1" indent="-17780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crisis (labour nothing to lose =&gt; increase of min. rights)</a:t>
            </a:r>
          </a:p>
          <a:p>
            <a:pPr marL="358775" marR="0" lvl="1" indent="-17780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investors = &gt;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Anglo-saxon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”CG forms” introduced)</a:t>
            </a:r>
          </a:p>
          <a:p>
            <a:pPr marL="358775" marR="0" lvl="1" indent="-177800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=&gt; (stronger impact on small countries)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81D56-BC73-3917-A526-3190D67DB74D}"/>
              </a:ext>
            </a:extLst>
          </p:cNvPr>
          <p:cNvSpPr txBox="1"/>
          <p:nvPr/>
        </p:nvSpPr>
        <p:spPr>
          <a:xfrm>
            <a:off x="909262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BC2E8EF-BB19-FC66-0728-64C82676B1B9}"/>
              </a:ext>
            </a:extLst>
          </p:cNvPr>
          <p:cNvSpPr/>
          <p:nvPr/>
        </p:nvSpPr>
        <p:spPr>
          <a:xfrm>
            <a:off x="5198722" y="3098657"/>
            <a:ext cx="82193" cy="11301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18E3C94-548F-7C42-20DA-1BE5AD74BCF4}"/>
              </a:ext>
            </a:extLst>
          </p:cNvPr>
          <p:cNvSpPr/>
          <p:nvPr/>
        </p:nvSpPr>
        <p:spPr>
          <a:xfrm>
            <a:off x="5198722" y="3518900"/>
            <a:ext cx="82193" cy="11301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42236BF-E268-69BB-AE14-AB78C0C1873F}"/>
              </a:ext>
            </a:extLst>
          </p:cNvPr>
          <p:cNvSpPr/>
          <p:nvPr/>
        </p:nvSpPr>
        <p:spPr>
          <a:xfrm>
            <a:off x="5198723" y="3939143"/>
            <a:ext cx="82193" cy="11301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2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6F2FA-EC68-F749-5719-4210CD742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3BC5-9E56-3938-7420-2C1CB5F4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Environment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718E1-5CA2-39BC-DF0C-D562FD08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5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41916-5D03-0D9B-20ED-9C2F22509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5DA99-225F-4F97-3286-3587F0B9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9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6C95AF-EB4E-A42E-1666-4D8F8BC956C5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History of Corporate Governance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942FB5-F86B-97D9-8B90-489861C6132F}"/>
              </a:ext>
            </a:extLst>
          </p:cNvPr>
          <p:cNvSpPr txBox="1">
            <a:spLocks/>
          </p:cNvSpPr>
          <p:nvPr/>
        </p:nvSpPr>
        <p:spPr>
          <a:xfrm>
            <a:off x="648929" y="1501913"/>
            <a:ext cx="4868293" cy="4294087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Industrial Structures</a:t>
            </a:r>
          </a:p>
          <a:p>
            <a:pPr lvl="1"/>
            <a:r>
              <a:rPr lang="en-GB" sz="1600" dirty="0"/>
              <a:t>Raw material processing / Machinery</a:t>
            </a:r>
          </a:p>
          <a:p>
            <a:pPr lvl="1"/>
            <a:r>
              <a:rPr lang="en-GB" sz="1600" dirty="0"/>
              <a:t>Precision mechanics / International trade</a:t>
            </a:r>
          </a:p>
          <a:p>
            <a:pPr lvl="1"/>
            <a:r>
              <a:rPr lang="en-GB" sz="1600" dirty="0"/>
              <a:t>Type of labour requirements</a:t>
            </a:r>
          </a:p>
          <a:p>
            <a:pPr lvl="1"/>
            <a:r>
              <a:rPr lang="en-GB" sz="1600" dirty="0"/>
              <a:t>Financing requirements</a:t>
            </a:r>
          </a:p>
          <a:p>
            <a:r>
              <a:rPr lang="en-GB" sz="1800" dirty="0"/>
              <a:t>Structure of the Economy and Finance</a:t>
            </a:r>
          </a:p>
          <a:p>
            <a:pPr lvl="1"/>
            <a:r>
              <a:rPr lang="en-GB" sz="1600" dirty="0"/>
              <a:t>Open / closed economy</a:t>
            </a:r>
          </a:p>
          <a:p>
            <a:pPr lvl="1"/>
            <a:r>
              <a:rPr lang="en-GB" sz="1600" dirty="0"/>
              <a:t>Export reliant economy</a:t>
            </a:r>
          </a:p>
          <a:p>
            <a:pPr lvl="1"/>
            <a:r>
              <a:rPr lang="en-GB" sz="1600" dirty="0"/>
              <a:t>Sources of financing (cash flow, banks, equity)</a:t>
            </a: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E920F3-00D9-F72D-2D85-BE387601E50A}"/>
              </a:ext>
            </a:extLst>
          </p:cNvPr>
          <p:cNvSpPr txBox="1">
            <a:spLocks/>
          </p:cNvSpPr>
          <p:nvPr/>
        </p:nvSpPr>
        <p:spPr>
          <a:xfrm>
            <a:off x="6096000" y="1481538"/>
            <a:ext cx="4868293" cy="481668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Political Environment</a:t>
            </a:r>
          </a:p>
          <a:p>
            <a:pPr lvl="1"/>
            <a:r>
              <a:rPr lang="en-GB" sz="1600" dirty="0"/>
              <a:t>Stability</a:t>
            </a:r>
          </a:p>
          <a:p>
            <a:pPr lvl="1"/>
            <a:r>
              <a:rPr lang="en-GB" sz="1600" dirty="0"/>
              <a:t>Quality of institutions</a:t>
            </a:r>
          </a:p>
          <a:p>
            <a:pPr lvl="1"/>
            <a:r>
              <a:rPr lang="en-GB" sz="1600" dirty="0"/>
              <a:t>The political background of US ownership structures (Mark Roe)</a:t>
            </a:r>
          </a:p>
          <a:p>
            <a:pPr lvl="1"/>
            <a:r>
              <a:rPr lang="en-GB" sz="1600" dirty="0"/>
              <a:t>Social democratic systems –&gt; CO (Mark Roe) </a:t>
            </a:r>
          </a:p>
          <a:p>
            <a:pPr lvl="1"/>
            <a:r>
              <a:rPr lang="en-GB" sz="1600" dirty="0"/>
              <a:t>Political coalitions (</a:t>
            </a:r>
            <a:r>
              <a:rPr lang="en-GB" sz="1600" dirty="0" err="1"/>
              <a:t>Gourevitch</a:t>
            </a:r>
            <a:r>
              <a:rPr lang="en-GB" sz="1600" dirty="0"/>
              <a:t> &amp; Shinn)</a:t>
            </a:r>
          </a:p>
          <a:p>
            <a:r>
              <a:rPr lang="en-GB" sz="1800" dirty="0"/>
              <a:t>Abrupt changes in the economy</a:t>
            </a:r>
          </a:p>
          <a:p>
            <a:pPr lvl="1"/>
            <a:r>
              <a:rPr lang="en-GB" sz="1600" dirty="0"/>
              <a:t>Economic structures</a:t>
            </a:r>
          </a:p>
          <a:p>
            <a:pPr lvl="1"/>
            <a:r>
              <a:rPr lang="en-GB" sz="1600" dirty="0"/>
              <a:t>Financial Crisis</a:t>
            </a:r>
          </a:p>
          <a:p>
            <a:pPr lvl="1"/>
            <a:r>
              <a:rPr lang="en-GB" sz="1600" dirty="0"/>
              <a:t>Effect on bargaining position</a:t>
            </a:r>
          </a:p>
          <a:p>
            <a:pPr lvl="1"/>
            <a:r>
              <a:rPr lang="en-GB" sz="1600" dirty="0"/>
              <a:t>Effect on vested interests</a:t>
            </a:r>
          </a:p>
          <a:p>
            <a:pPr lvl="1"/>
            <a:r>
              <a:rPr lang="en-GB" sz="1600" dirty="0"/>
              <a:t>Change in focus</a:t>
            </a:r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32792"/>
      </p:ext>
    </p:extLst>
  </p:cSld>
  <p:clrMapOvr>
    <a:masterClrMapping/>
  </p:clrMapOvr>
</p:sld>
</file>

<file path=ppt/theme/theme1.xml><?xml version="1.0" encoding="utf-8"?>
<a:theme xmlns:a="http://schemas.openxmlformats.org/drawingml/2006/main" name="HannesSnellman Whit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3FDA1145-4386-4771-9085-903A7641B260}"/>
    </a:ext>
  </a:extLst>
</a:theme>
</file>

<file path=ppt/theme/theme2.xml><?xml version="1.0" encoding="utf-8"?>
<a:theme xmlns:a="http://schemas.openxmlformats.org/drawingml/2006/main" name="HannesSnellman Ston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634C07CB-F8BC-4C29-AC6B-0876A582B507}"/>
    </a:ext>
  </a:extLst>
</a:theme>
</file>

<file path=ppt/theme/theme3.xml><?xml version="1.0" encoding="utf-8"?>
<a:theme xmlns:a="http://schemas.openxmlformats.org/drawingml/2006/main" name="HannesSnellman Barley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F2D585A6-9FE6-4D11-8CCA-15E94CF340DF}"/>
    </a:ext>
  </a:extLst>
</a:theme>
</file>

<file path=ppt/theme/theme4.xml><?xml version="1.0" encoding="utf-8"?>
<a:theme xmlns:a="http://schemas.openxmlformats.org/drawingml/2006/main" name="HannesSnellman Cloudberry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C7D65FD4-9107-4C70-99C4-C597B354C71C}"/>
    </a:ext>
  </a:extLst>
</a:theme>
</file>

<file path=ppt/theme/theme5.xml><?xml version="1.0" encoding="utf-8"?>
<a:theme xmlns:a="http://schemas.openxmlformats.org/drawingml/2006/main" name="HannesSnellman Bluebell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F0BC1F16-2FDB-40E7-9EDF-631533EC30BC}"/>
    </a:ext>
  </a:extLst>
</a:theme>
</file>

<file path=ppt/theme/theme6.xml><?xml version="1.0" encoding="utf-8"?>
<a:theme xmlns:a="http://schemas.openxmlformats.org/drawingml/2006/main" name="HannesSnellman Spruc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0DCBB7E9-CB1C-4851-9A99-9D5084E9C25C}"/>
    </a:ext>
  </a:extLst>
</a:theme>
</file>

<file path=ppt/theme/theme7.xml><?xml version="1.0" encoding="utf-8"?>
<a:theme xmlns:a="http://schemas.openxmlformats.org/drawingml/2006/main" name="HannesSnellman Timelines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3929552F-A4DD-48B9-9232-8CB255CF1007}"/>
    </a:ext>
  </a:extLst>
</a:theme>
</file>

<file path=ppt/theme/theme8.xml><?xml version="1.0" encoding="utf-8"?>
<a:theme xmlns:a="http://schemas.openxmlformats.org/drawingml/2006/main" name="1_HannesSnellman Whit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3FDA1145-4386-4771-9085-903A7641B26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item.xml><?xml version="1.0" encoding="utf-8"?>
<properties xmlns="http://www.imanage.com/work/xmlschema">
  <documentid>Client!48205781.2</documentid>
  <senderid>ILMONEN_K</senderid>
  <senderemail>KLAUS.ILMONEN@HANNESSNELLMAN.COM</senderemail>
  <lastmodified>2025-04-01T15:40:42.0000000+03:00</lastmodified>
  <database>Client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>New Brand Template</Template>
  <TotalTime>102</TotalTime>
  <Words>1090</Words>
  <Application>Microsoft Office PowerPoint</Application>
  <PresentationFormat>Widescreen</PresentationFormat>
  <Paragraphs>286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Arial</vt:lpstr>
      <vt:lpstr>Times New Roman</vt:lpstr>
      <vt:lpstr>HannesSnellman White</vt:lpstr>
      <vt:lpstr>HannesSnellman Stone</vt:lpstr>
      <vt:lpstr>HannesSnellman Barley</vt:lpstr>
      <vt:lpstr>HannesSnellman Cloudberry</vt:lpstr>
      <vt:lpstr>HannesSnellman Bluebell</vt:lpstr>
      <vt:lpstr>HannesSnellman Spruce</vt:lpstr>
      <vt:lpstr>HannesSnellman Timelines</vt:lpstr>
      <vt:lpstr>1_HannesSnellman White</vt:lpstr>
      <vt:lpstr>Law and Corporate Governance</vt:lpstr>
      <vt:lpstr>Law and Corporate Governance</vt:lpstr>
      <vt:lpstr>History of Corporate Governance</vt:lpstr>
      <vt:lpstr>PowerPoint Presentation</vt:lpstr>
      <vt:lpstr>PowerPoint Presentation</vt:lpstr>
      <vt:lpstr>PowerPoint Presentation</vt:lpstr>
      <vt:lpstr>PowerPoint Presentation</vt:lpstr>
      <vt:lpstr>Institutional Environment</vt:lpstr>
      <vt:lpstr>PowerPoint Presentation</vt:lpstr>
      <vt:lpstr>PowerPoint Presentation</vt:lpstr>
      <vt:lpstr>PowerPoint Presentation</vt:lpstr>
      <vt:lpstr>PowerPoint Presentation</vt:lpstr>
      <vt:lpstr>Legal Strategies</vt:lpstr>
      <vt:lpstr>Development of Regulation</vt:lpstr>
      <vt:lpstr>PowerPoint Presentation</vt:lpstr>
      <vt:lpstr>PowerPoint Presentation</vt:lpstr>
      <vt:lpstr>PowerPoint Presentation</vt:lpstr>
      <vt:lpstr>Corporate Law</vt:lpstr>
      <vt:lpstr>PowerPoint Presentation</vt:lpstr>
      <vt:lpstr>PowerPoint Presentation</vt:lpstr>
      <vt:lpstr>PowerPoint Presentation</vt:lpstr>
      <vt:lpstr>Observations</vt:lpstr>
      <vt:lpstr>PowerPoint Presentation</vt:lpstr>
      <vt:lpstr>Thank you for your interest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Hannes Snellman</dc:creator>
  <cp:lastModifiedBy>Hannes Snellman</cp:lastModifiedBy>
  <cp:revision>9</cp:revision>
  <dcterms:created xsi:type="dcterms:W3CDTF">2025-03-13T13:48:40Z</dcterms:created>
  <dcterms:modified xsi:type="dcterms:W3CDTF">2025-04-01T12:40:42Z</dcterms:modified>
</cp:coreProperties>
</file>