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5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6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32" r:id="rId3"/>
    <p:sldMasterId id="2147483768" r:id="rId4"/>
    <p:sldMasterId id="2147483804" r:id="rId5"/>
    <p:sldMasterId id="2147483840" r:id="rId6"/>
    <p:sldMasterId id="2147483878" r:id="rId7"/>
  </p:sldMasterIdLst>
  <p:notesMasterIdLst>
    <p:notesMasterId r:id="rId37"/>
  </p:notesMasterIdLst>
  <p:sldIdLst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32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414" userDrawn="1">
          <p15:clr>
            <a:srgbClr val="A4A3A4"/>
          </p15:clr>
        </p15:guide>
        <p15:guide id="3" orient="horz" pos="3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728"/>
    <a:srgbClr val="3D6B62"/>
    <a:srgbClr val="A5A0D7"/>
    <a:srgbClr val="CDC8FF"/>
    <a:srgbClr val="FF965A"/>
    <a:srgbClr val="FFC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3"/>
  </p:normalViewPr>
  <p:slideViewPr>
    <p:cSldViewPr snapToGrid="0">
      <p:cViewPr varScale="1">
        <p:scale>
          <a:sx n="93" d="100"/>
          <a:sy n="93" d="100"/>
        </p:scale>
        <p:origin x="1104" y="306"/>
      </p:cViewPr>
      <p:guideLst>
        <p:guide pos="438"/>
        <p:guide orient="horz" pos="414"/>
        <p:guide orient="horz" pos="3680"/>
      </p:guideLst>
    </p:cSldViewPr>
  </p:slideViewPr>
  <p:outlineViewPr>
    <p:cViewPr>
      <p:scale>
        <a:sx n="33" d="100"/>
        <a:sy n="33" d="100"/>
      </p:scale>
      <p:origin x="0" y="-45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1242F-CEAD-4929-9706-03749098BE0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CC3ACC-F6D5-4FCC-86F7-7F574FDD51FF}">
      <dgm:prSet phldrT="[Text]" custT="1"/>
      <dgm:spPr/>
      <dgm:t>
        <a:bodyPr/>
        <a:lstStyle/>
        <a:p>
          <a:r>
            <a:rPr lang="en-GB" sz="3200" dirty="0"/>
            <a:t>Co.</a:t>
          </a:r>
        </a:p>
      </dgm:t>
    </dgm:pt>
    <dgm:pt modelId="{6B8F6BB3-2CDE-4DF9-82AF-C78B7CA3D116}" type="parTrans" cxnId="{8224889A-814B-4E17-A3A0-FA0BB11E7992}">
      <dgm:prSet/>
      <dgm:spPr/>
      <dgm:t>
        <a:bodyPr/>
        <a:lstStyle/>
        <a:p>
          <a:endParaRPr lang="en-GB"/>
        </a:p>
      </dgm:t>
    </dgm:pt>
    <dgm:pt modelId="{698A32EE-245C-44E0-A6B0-C6208AF926BD}" type="sibTrans" cxnId="{8224889A-814B-4E17-A3A0-FA0BB11E7992}">
      <dgm:prSet/>
      <dgm:spPr/>
      <dgm:t>
        <a:bodyPr/>
        <a:lstStyle/>
        <a:p>
          <a:endParaRPr lang="en-GB"/>
        </a:p>
      </dgm:t>
    </dgm:pt>
    <dgm:pt modelId="{C29F61F0-08EC-4943-A463-12074E0D51BF}">
      <dgm:prSet phldrT="[Text]"/>
      <dgm:spPr/>
      <dgm:t>
        <a:bodyPr/>
        <a:lstStyle/>
        <a:p>
          <a:r>
            <a:rPr lang="en-GB" dirty="0"/>
            <a:t>Creditors / secured</a:t>
          </a:r>
        </a:p>
      </dgm:t>
    </dgm:pt>
    <dgm:pt modelId="{FC40FC72-CD14-4F37-8786-CB38E63BCB43}" type="parTrans" cxnId="{E4ECD588-3891-4F9B-8CE5-3A6FA5520788}">
      <dgm:prSet/>
      <dgm:spPr/>
      <dgm:t>
        <a:bodyPr/>
        <a:lstStyle/>
        <a:p>
          <a:endParaRPr lang="en-GB"/>
        </a:p>
      </dgm:t>
    </dgm:pt>
    <dgm:pt modelId="{0825D693-5843-4989-B5B3-4B19830F216D}" type="sibTrans" cxnId="{E4ECD588-3891-4F9B-8CE5-3A6FA5520788}">
      <dgm:prSet/>
      <dgm:spPr/>
      <dgm:t>
        <a:bodyPr/>
        <a:lstStyle/>
        <a:p>
          <a:endParaRPr lang="en-GB"/>
        </a:p>
      </dgm:t>
    </dgm:pt>
    <dgm:pt modelId="{CFDD7647-0C90-4FF0-8C66-B7D0FB01DE26}">
      <dgm:prSet phldrT="[Text]"/>
      <dgm:spPr/>
      <dgm:t>
        <a:bodyPr/>
        <a:lstStyle/>
        <a:p>
          <a:r>
            <a:rPr lang="en-GB" dirty="0"/>
            <a:t>Creditors / unsecured</a:t>
          </a:r>
        </a:p>
      </dgm:t>
    </dgm:pt>
    <dgm:pt modelId="{B31F23DC-8FB8-4C92-9946-7D5ACB8DB5E5}" type="parTrans" cxnId="{9B0C5666-6749-4CB1-B0E2-9979CC5D8478}">
      <dgm:prSet/>
      <dgm:spPr/>
      <dgm:t>
        <a:bodyPr/>
        <a:lstStyle/>
        <a:p>
          <a:endParaRPr lang="en-GB"/>
        </a:p>
      </dgm:t>
    </dgm:pt>
    <dgm:pt modelId="{D5E5A5F3-8BAA-4015-827D-D8C92A8B672D}" type="sibTrans" cxnId="{9B0C5666-6749-4CB1-B0E2-9979CC5D8478}">
      <dgm:prSet/>
      <dgm:spPr/>
      <dgm:t>
        <a:bodyPr/>
        <a:lstStyle/>
        <a:p>
          <a:endParaRPr lang="en-GB"/>
        </a:p>
      </dgm:t>
    </dgm:pt>
    <dgm:pt modelId="{7BF2E8FF-6AF7-423E-B9DB-4E011DF94B95}">
      <dgm:prSet phldrT="[Text]"/>
      <dgm:spPr/>
      <dgm:t>
        <a:bodyPr/>
        <a:lstStyle/>
        <a:p>
          <a:r>
            <a:rPr lang="en-GB" dirty="0"/>
            <a:t>Shareholder / control</a:t>
          </a:r>
        </a:p>
      </dgm:t>
    </dgm:pt>
    <dgm:pt modelId="{F30C1FD4-9063-4EE4-9078-BDC79AA816A4}" type="parTrans" cxnId="{EDA4D255-145E-4F10-86EE-FA5AC47761DB}">
      <dgm:prSet/>
      <dgm:spPr/>
      <dgm:t>
        <a:bodyPr/>
        <a:lstStyle/>
        <a:p>
          <a:endParaRPr lang="en-GB"/>
        </a:p>
      </dgm:t>
    </dgm:pt>
    <dgm:pt modelId="{9DDBF85F-0C4F-421D-BB11-366E4B16C3C2}" type="sibTrans" cxnId="{EDA4D255-145E-4F10-86EE-FA5AC47761DB}">
      <dgm:prSet/>
      <dgm:spPr/>
      <dgm:t>
        <a:bodyPr/>
        <a:lstStyle/>
        <a:p>
          <a:endParaRPr lang="en-GB"/>
        </a:p>
      </dgm:t>
    </dgm:pt>
    <dgm:pt modelId="{33E8D26D-01F9-4367-AEE2-3233777F0E24}">
      <dgm:prSet/>
      <dgm:spPr/>
      <dgm:t>
        <a:bodyPr/>
        <a:lstStyle/>
        <a:p>
          <a:endParaRPr lang="en-GB"/>
        </a:p>
      </dgm:t>
    </dgm:pt>
    <dgm:pt modelId="{74DF7B77-E511-4F16-905B-C7A016F58144}" type="parTrans" cxnId="{1F23C5CA-446C-4170-8560-3CF1DF457BBA}">
      <dgm:prSet/>
      <dgm:spPr/>
      <dgm:t>
        <a:bodyPr/>
        <a:lstStyle/>
        <a:p>
          <a:endParaRPr lang="en-GB"/>
        </a:p>
      </dgm:t>
    </dgm:pt>
    <dgm:pt modelId="{D45FC690-634C-45F6-A6C3-8733A06A5B4B}" type="sibTrans" cxnId="{1F23C5CA-446C-4170-8560-3CF1DF457BBA}">
      <dgm:prSet/>
      <dgm:spPr/>
      <dgm:t>
        <a:bodyPr/>
        <a:lstStyle/>
        <a:p>
          <a:endParaRPr lang="en-GB"/>
        </a:p>
      </dgm:t>
    </dgm:pt>
    <dgm:pt modelId="{F33D01F3-8736-4E87-A5ED-47DB875980D4}">
      <dgm:prSet/>
      <dgm:spPr/>
      <dgm:t>
        <a:bodyPr/>
        <a:lstStyle/>
        <a:p>
          <a:endParaRPr lang="en-GB"/>
        </a:p>
      </dgm:t>
    </dgm:pt>
    <dgm:pt modelId="{8FA24C78-FFA3-4745-9C7E-06284F39C25A}" type="parTrans" cxnId="{A22C0B06-1347-4BFA-A4CD-EE8CC26F486D}">
      <dgm:prSet/>
      <dgm:spPr/>
      <dgm:t>
        <a:bodyPr/>
        <a:lstStyle/>
        <a:p>
          <a:endParaRPr lang="en-GB"/>
        </a:p>
      </dgm:t>
    </dgm:pt>
    <dgm:pt modelId="{0B6AC388-00B9-4D6F-96DC-C7030541D42E}" type="sibTrans" cxnId="{A22C0B06-1347-4BFA-A4CD-EE8CC26F486D}">
      <dgm:prSet/>
      <dgm:spPr/>
      <dgm:t>
        <a:bodyPr/>
        <a:lstStyle/>
        <a:p>
          <a:endParaRPr lang="en-GB"/>
        </a:p>
      </dgm:t>
    </dgm:pt>
    <dgm:pt modelId="{BD1EA8D5-E171-4FDD-A86F-7A9D6E072C5F}">
      <dgm:prSet/>
      <dgm:spPr/>
      <dgm:t>
        <a:bodyPr/>
        <a:lstStyle/>
        <a:p>
          <a:endParaRPr lang="en-GB"/>
        </a:p>
      </dgm:t>
    </dgm:pt>
    <dgm:pt modelId="{C4116BB1-2DC1-4A87-A7B9-5D9B31C57667}" type="parTrans" cxnId="{3BD1E70A-46D5-45B2-8B1B-4295A5796BBF}">
      <dgm:prSet/>
      <dgm:spPr/>
      <dgm:t>
        <a:bodyPr/>
        <a:lstStyle/>
        <a:p>
          <a:endParaRPr lang="en-GB"/>
        </a:p>
      </dgm:t>
    </dgm:pt>
    <dgm:pt modelId="{E577FC08-B0C5-4DC1-AC31-F812EA098226}" type="sibTrans" cxnId="{3BD1E70A-46D5-45B2-8B1B-4295A5796BBF}">
      <dgm:prSet/>
      <dgm:spPr/>
      <dgm:t>
        <a:bodyPr/>
        <a:lstStyle/>
        <a:p>
          <a:endParaRPr lang="en-GB"/>
        </a:p>
      </dgm:t>
    </dgm:pt>
    <dgm:pt modelId="{4031C23B-486E-453E-9C36-FA06092B2E63}">
      <dgm:prSet/>
      <dgm:spPr/>
      <dgm:t>
        <a:bodyPr/>
        <a:lstStyle/>
        <a:p>
          <a:endParaRPr lang="en-GB"/>
        </a:p>
      </dgm:t>
    </dgm:pt>
    <dgm:pt modelId="{D6CE1452-A5A1-4DAA-B74A-7A4F27FF1F78}" type="parTrans" cxnId="{2ABA167D-7A53-4BC7-91DA-F5A4091473C7}">
      <dgm:prSet/>
      <dgm:spPr/>
      <dgm:t>
        <a:bodyPr/>
        <a:lstStyle/>
        <a:p>
          <a:endParaRPr lang="en-GB"/>
        </a:p>
      </dgm:t>
    </dgm:pt>
    <dgm:pt modelId="{E09DC5DB-ABCE-4442-A09D-90AB7D100487}" type="sibTrans" cxnId="{2ABA167D-7A53-4BC7-91DA-F5A4091473C7}">
      <dgm:prSet/>
      <dgm:spPr/>
      <dgm:t>
        <a:bodyPr/>
        <a:lstStyle/>
        <a:p>
          <a:endParaRPr lang="en-GB"/>
        </a:p>
      </dgm:t>
    </dgm:pt>
    <dgm:pt modelId="{4D275F40-1A31-4CA9-9302-F081198BDC70}">
      <dgm:prSet/>
      <dgm:spPr/>
      <dgm:t>
        <a:bodyPr/>
        <a:lstStyle/>
        <a:p>
          <a:endParaRPr lang="en-GB"/>
        </a:p>
      </dgm:t>
    </dgm:pt>
    <dgm:pt modelId="{66EDACDE-C1FF-49D8-B320-407B8F613246}" type="parTrans" cxnId="{7C147C40-796D-4F99-A41E-28B5732601EF}">
      <dgm:prSet/>
      <dgm:spPr/>
      <dgm:t>
        <a:bodyPr/>
        <a:lstStyle/>
        <a:p>
          <a:endParaRPr lang="en-GB"/>
        </a:p>
      </dgm:t>
    </dgm:pt>
    <dgm:pt modelId="{681D3CD2-6893-4E2A-A617-86CBB83BF2DE}" type="sibTrans" cxnId="{7C147C40-796D-4F99-A41E-28B5732601EF}">
      <dgm:prSet/>
      <dgm:spPr/>
      <dgm:t>
        <a:bodyPr/>
        <a:lstStyle/>
        <a:p>
          <a:endParaRPr lang="en-GB"/>
        </a:p>
      </dgm:t>
    </dgm:pt>
    <dgm:pt modelId="{C8E90C83-B54B-4F55-95C0-464382C9E2D6}" type="pres">
      <dgm:prSet presAssocID="{36C1242F-CEAD-4929-9706-03749098BE0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993852-1028-42CA-B555-EC374998B59D}" type="pres">
      <dgm:prSet presAssocID="{67CC3ACC-F6D5-4FCC-86F7-7F574FDD51FF}" presName="centerShape" presStyleLbl="node0" presStyleIdx="0" presStyleCnt="1"/>
      <dgm:spPr/>
    </dgm:pt>
    <dgm:pt modelId="{1F83A8CB-5DE5-41D5-940C-A7F0439D8655}" type="pres">
      <dgm:prSet presAssocID="{FC40FC72-CD14-4F37-8786-CB38E63BCB43}" presName="Name9" presStyleLbl="parChTrans1D2" presStyleIdx="0" presStyleCnt="8"/>
      <dgm:spPr/>
    </dgm:pt>
    <dgm:pt modelId="{72CF3A80-2CC0-4934-B0DE-C9EAB10084A1}" type="pres">
      <dgm:prSet presAssocID="{FC40FC72-CD14-4F37-8786-CB38E63BCB43}" presName="connTx" presStyleLbl="parChTrans1D2" presStyleIdx="0" presStyleCnt="8"/>
      <dgm:spPr/>
    </dgm:pt>
    <dgm:pt modelId="{FF07B7CB-67CF-4880-B848-7CC7AA55877F}" type="pres">
      <dgm:prSet presAssocID="{C29F61F0-08EC-4943-A463-12074E0D51BF}" presName="node" presStyleLbl="node1" presStyleIdx="0" presStyleCnt="8">
        <dgm:presLayoutVars>
          <dgm:bulletEnabled val="1"/>
        </dgm:presLayoutVars>
      </dgm:prSet>
      <dgm:spPr/>
    </dgm:pt>
    <dgm:pt modelId="{173B9BB3-DA88-41DE-9A2B-EA52AFF4A6AA}" type="pres">
      <dgm:prSet presAssocID="{B31F23DC-8FB8-4C92-9946-7D5ACB8DB5E5}" presName="Name9" presStyleLbl="parChTrans1D2" presStyleIdx="1" presStyleCnt="8"/>
      <dgm:spPr/>
    </dgm:pt>
    <dgm:pt modelId="{BB22D121-20BD-4B35-9142-1B5F3B17F030}" type="pres">
      <dgm:prSet presAssocID="{B31F23DC-8FB8-4C92-9946-7D5ACB8DB5E5}" presName="connTx" presStyleLbl="parChTrans1D2" presStyleIdx="1" presStyleCnt="8"/>
      <dgm:spPr/>
    </dgm:pt>
    <dgm:pt modelId="{BBDA1297-F2AD-4980-A254-ED8443E4A542}" type="pres">
      <dgm:prSet presAssocID="{CFDD7647-0C90-4FF0-8C66-B7D0FB01DE26}" presName="node" presStyleLbl="node1" presStyleIdx="1" presStyleCnt="8">
        <dgm:presLayoutVars>
          <dgm:bulletEnabled val="1"/>
        </dgm:presLayoutVars>
      </dgm:prSet>
      <dgm:spPr/>
    </dgm:pt>
    <dgm:pt modelId="{0A59CC8A-F3CB-43A9-89FC-154412FB0AB8}" type="pres">
      <dgm:prSet presAssocID="{66EDACDE-C1FF-49D8-B320-407B8F613246}" presName="Name9" presStyleLbl="parChTrans1D2" presStyleIdx="2" presStyleCnt="8"/>
      <dgm:spPr/>
    </dgm:pt>
    <dgm:pt modelId="{A6AAD095-4489-4822-996F-4FB90CE624B6}" type="pres">
      <dgm:prSet presAssocID="{66EDACDE-C1FF-49D8-B320-407B8F613246}" presName="connTx" presStyleLbl="parChTrans1D2" presStyleIdx="2" presStyleCnt="8"/>
      <dgm:spPr/>
    </dgm:pt>
    <dgm:pt modelId="{E2654E31-9CCD-4B83-BAF8-F3C18082AAB7}" type="pres">
      <dgm:prSet presAssocID="{4D275F40-1A31-4CA9-9302-F081198BDC70}" presName="node" presStyleLbl="node1" presStyleIdx="2" presStyleCnt="8">
        <dgm:presLayoutVars>
          <dgm:bulletEnabled val="1"/>
        </dgm:presLayoutVars>
      </dgm:prSet>
      <dgm:spPr/>
    </dgm:pt>
    <dgm:pt modelId="{D5787FA6-B6C7-411B-8F53-7E410A8A43F3}" type="pres">
      <dgm:prSet presAssocID="{C4116BB1-2DC1-4A87-A7B9-5D9B31C57667}" presName="Name9" presStyleLbl="parChTrans1D2" presStyleIdx="3" presStyleCnt="8"/>
      <dgm:spPr/>
    </dgm:pt>
    <dgm:pt modelId="{5EE4849E-24AB-465D-91CB-C98BE06A27A0}" type="pres">
      <dgm:prSet presAssocID="{C4116BB1-2DC1-4A87-A7B9-5D9B31C57667}" presName="connTx" presStyleLbl="parChTrans1D2" presStyleIdx="3" presStyleCnt="8"/>
      <dgm:spPr/>
    </dgm:pt>
    <dgm:pt modelId="{270D91DE-7505-45CC-9EA7-552220068D32}" type="pres">
      <dgm:prSet presAssocID="{BD1EA8D5-E171-4FDD-A86F-7A9D6E072C5F}" presName="node" presStyleLbl="node1" presStyleIdx="3" presStyleCnt="8" custRadScaleRad="101823" custRadScaleInc="-1611">
        <dgm:presLayoutVars>
          <dgm:bulletEnabled val="1"/>
        </dgm:presLayoutVars>
      </dgm:prSet>
      <dgm:spPr/>
    </dgm:pt>
    <dgm:pt modelId="{ABAB4843-9D0D-4085-B368-867593A5B972}" type="pres">
      <dgm:prSet presAssocID="{D6CE1452-A5A1-4DAA-B74A-7A4F27FF1F78}" presName="Name9" presStyleLbl="parChTrans1D2" presStyleIdx="4" presStyleCnt="8"/>
      <dgm:spPr/>
    </dgm:pt>
    <dgm:pt modelId="{F10E37F3-2638-4AB1-AB31-DBD85E49B608}" type="pres">
      <dgm:prSet presAssocID="{D6CE1452-A5A1-4DAA-B74A-7A4F27FF1F78}" presName="connTx" presStyleLbl="parChTrans1D2" presStyleIdx="4" presStyleCnt="8"/>
      <dgm:spPr/>
    </dgm:pt>
    <dgm:pt modelId="{58747559-C849-4654-913C-3A37A248C128}" type="pres">
      <dgm:prSet presAssocID="{4031C23B-486E-453E-9C36-FA06092B2E63}" presName="node" presStyleLbl="node1" presStyleIdx="4" presStyleCnt="8">
        <dgm:presLayoutVars>
          <dgm:bulletEnabled val="1"/>
        </dgm:presLayoutVars>
      </dgm:prSet>
      <dgm:spPr/>
    </dgm:pt>
    <dgm:pt modelId="{ACC2FD4D-A88E-48F2-B0FB-370FEC81D545}" type="pres">
      <dgm:prSet presAssocID="{8FA24C78-FFA3-4745-9C7E-06284F39C25A}" presName="Name9" presStyleLbl="parChTrans1D2" presStyleIdx="5" presStyleCnt="8"/>
      <dgm:spPr/>
    </dgm:pt>
    <dgm:pt modelId="{A4D3800B-FAF7-4713-A5C5-3786FC7622D8}" type="pres">
      <dgm:prSet presAssocID="{8FA24C78-FFA3-4745-9C7E-06284F39C25A}" presName="connTx" presStyleLbl="parChTrans1D2" presStyleIdx="5" presStyleCnt="8"/>
      <dgm:spPr/>
    </dgm:pt>
    <dgm:pt modelId="{A606332A-5E9C-496E-9618-CE0F76D52DFD}" type="pres">
      <dgm:prSet presAssocID="{F33D01F3-8736-4E87-A5ED-47DB875980D4}" presName="node" presStyleLbl="node1" presStyleIdx="5" presStyleCnt="8">
        <dgm:presLayoutVars>
          <dgm:bulletEnabled val="1"/>
        </dgm:presLayoutVars>
      </dgm:prSet>
      <dgm:spPr/>
    </dgm:pt>
    <dgm:pt modelId="{594BBCCF-764E-4738-B288-25944FDA5119}" type="pres">
      <dgm:prSet presAssocID="{74DF7B77-E511-4F16-905B-C7A016F58144}" presName="Name9" presStyleLbl="parChTrans1D2" presStyleIdx="6" presStyleCnt="8"/>
      <dgm:spPr/>
    </dgm:pt>
    <dgm:pt modelId="{FD6C7CC2-008C-4F31-8311-84B2F0C0A5C6}" type="pres">
      <dgm:prSet presAssocID="{74DF7B77-E511-4F16-905B-C7A016F58144}" presName="connTx" presStyleLbl="parChTrans1D2" presStyleIdx="6" presStyleCnt="8"/>
      <dgm:spPr/>
    </dgm:pt>
    <dgm:pt modelId="{B8E9FE1A-8222-4D90-B693-8429BE70E5C9}" type="pres">
      <dgm:prSet presAssocID="{33E8D26D-01F9-4367-AEE2-3233777F0E24}" presName="node" presStyleLbl="node1" presStyleIdx="6" presStyleCnt="8" custRadScaleRad="99782" custRadScaleInc="1085">
        <dgm:presLayoutVars>
          <dgm:bulletEnabled val="1"/>
        </dgm:presLayoutVars>
      </dgm:prSet>
      <dgm:spPr/>
    </dgm:pt>
    <dgm:pt modelId="{5FF80353-6871-423E-A2E7-93714CFD32F4}" type="pres">
      <dgm:prSet presAssocID="{F30C1FD4-9063-4EE4-9078-BDC79AA816A4}" presName="Name9" presStyleLbl="parChTrans1D2" presStyleIdx="7" presStyleCnt="8"/>
      <dgm:spPr/>
    </dgm:pt>
    <dgm:pt modelId="{F4ED8765-8C33-4BE9-88BC-EE585CF491F8}" type="pres">
      <dgm:prSet presAssocID="{F30C1FD4-9063-4EE4-9078-BDC79AA816A4}" presName="connTx" presStyleLbl="parChTrans1D2" presStyleIdx="7" presStyleCnt="8"/>
      <dgm:spPr/>
    </dgm:pt>
    <dgm:pt modelId="{DD33352C-D3E1-4BA8-82B8-196B1248F87B}" type="pres">
      <dgm:prSet presAssocID="{7BF2E8FF-6AF7-423E-B9DB-4E011DF94B95}" presName="node" presStyleLbl="node1" presStyleIdx="7" presStyleCnt="8">
        <dgm:presLayoutVars>
          <dgm:bulletEnabled val="1"/>
        </dgm:presLayoutVars>
      </dgm:prSet>
      <dgm:spPr/>
    </dgm:pt>
  </dgm:ptLst>
  <dgm:cxnLst>
    <dgm:cxn modelId="{A22C0B06-1347-4BFA-A4CD-EE8CC26F486D}" srcId="{67CC3ACC-F6D5-4FCC-86F7-7F574FDD51FF}" destId="{F33D01F3-8736-4E87-A5ED-47DB875980D4}" srcOrd="5" destOrd="0" parTransId="{8FA24C78-FFA3-4745-9C7E-06284F39C25A}" sibTransId="{0B6AC388-00B9-4D6F-96DC-C7030541D42E}"/>
    <dgm:cxn modelId="{870F8A07-E94C-4AF3-B95B-57D1C74ACE93}" type="presOf" srcId="{CFDD7647-0C90-4FF0-8C66-B7D0FB01DE26}" destId="{BBDA1297-F2AD-4980-A254-ED8443E4A542}" srcOrd="0" destOrd="0" presId="urn:microsoft.com/office/officeart/2005/8/layout/radial1"/>
    <dgm:cxn modelId="{3BD1E70A-46D5-45B2-8B1B-4295A5796BBF}" srcId="{67CC3ACC-F6D5-4FCC-86F7-7F574FDD51FF}" destId="{BD1EA8D5-E171-4FDD-A86F-7A9D6E072C5F}" srcOrd="3" destOrd="0" parTransId="{C4116BB1-2DC1-4A87-A7B9-5D9B31C57667}" sibTransId="{E577FC08-B0C5-4DC1-AC31-F812EA098226}"/>
    <dgm:cxn modelId="{D03CE90C-C9FF-4A03-9610-1111173013DC}" type="presOf" srcId="{33E8D26D-01F9-4367-AEE2-3233777F0E24}" destId="{B8E9FE1A-8222-4D90-B693-8429BE70E5C9}" srcOrd="0" destOrd="0" presId="urn:microsoft.com/office/officeart/2005/8/layout/radial1"/>
    <dgm:cxn modelId="{4320F815-C399-4D91-A0CF-515879558264}" type="presOf" srcId="{C29F61F0-08EC-4943-A463-12074E0D51BF}" destId="{FF07B7CB-67CF-4880-B848-7CC7AA55877F}" srcOrd="0" destOrd="0" presId="urn:microsoft.com/office/officeart/2005/8/layout/radial1"/>
    <dgm:cxn modelId="{CA8F1216-E192-4D11-A292-7D921FBF1467}" type="presOf" srcId="{74DF7B77-E511-4F16-905B-C7A016F58144}" destId="{FD6C7CC2-008C-4F31-8311-84B2F0C0A5C6}" srcOrd="1" destOrd="0" presId="urn:microsoft.com/office/officeart/2005/8/layout/radial1"/>
    <dgm:cxn modelId="{61603A1B-FF95-4CFE-BECA-922059705297}" type="presOf" srcId="{C4116BB1-2DC1-4A87-A7B9-5D9B31C57667}" destId="{5EE4849E-24AB-465D-91CB-C98BE06A27A0}" srcOrd="1" destOrd="0" presId="urn:microsoft.com/office/officeart/2005/8/layout/radial1"/>
    <dgm:cxn modelId="{0D666637-BE95-49D8-9EC8-22774911E95C}" type="presOf" srcId="{FC40FC72-CD14-4F37-8786-CB38E63BCB43}" destId="{1F83A8CB-5DE5-41D5-940C-A7F0439D8655}" srcOrd="0" destOrd="0" presId="urn:microsoft.com/office/officeart/2005/8/layout/radial1"/>
    <dgm:cxn modelId="{7C147C40-796D-4F99-A41E-28B5732601EF}" srcId="{67CC3ACC-F6D5-4FCC-86F7-7F574FDD51FF}" destId="{4D275F40-1A31-4CA9-9302-F081198BDC70}" srcOrd="2" destOrd="0" parTransId="{66EDACDE-C1FF-49D8-B320-407B8F613246}" sibTransId="{681D3CD2-6893-4E2A-A617-86CBB83BF2DE}"/>
    <dgm:cxn modelId="{50FC075D-EF97-47EC-8064-98AEA40ED0E7}" type="presOf" srcId="{66EDACDE-C1FF-49D8-B320-407B8F613246}" destId="{A6AAD095-4489-4822-996F-4FB90CE624B6}" srcOrd="1" destOrd="0" presId="urn:microsoft.com/office/officeart/2005/8/layout/radial1"/>
    <dgm:cxn modelId="{F9F95343-0D0B-4A0C-8B8F-AD2A5C52D83F}" type="presOf" srcId="{67CC3ACC-F6D5-4FCC-86F7-7F574FDD51FF}" destId="{B4993852-1028-42CA-B555-EC374998B59D}" srcOrd="0" destOrd="0" presId="urn:microsoft.com/office/officeart/2005/8/layout/radial1"/>
    <dgm:cxn modelId="{9B0C5666-6749-4CB1-B0E2-9979CC5D8478}" srcId="{67CC3ACC-F6D5-4FCC-86F7-7F574FDD51FF}" destId="{CFDD7647-0C90-4FF0-8C66-B7D0FB01DE26}" srcOrd="1" destOrd="0" parTransId="{B31F23DC-8FB8-4C92-9946-7D5ACB8DB5E5}" sibTransId="{D5E5A5F3-8BAA-4015-827D-D8C92A8B672D}"/>
    <dgm:cxn modelId="{45984072-CD54-4D7F-BAE6-5892C062B050}" type="presOf" srcId="{36C1242F-CEAD-4929-9706-03749098BE0F}" destId="{C8E90C83-B54B-4F55-95C0-464382C9E2D6}" srcOrd="0" destOrd="0" presId="urn:microsoft.com/office/officeart/2005/8/layout/radial1"/>
    <dgm:cxn modelId="{EDA4D255-145E-4F10-86EE-FA5AC47761DB}" srcId="{67CC3ACC-F6D5-4FCC-86F7-7F574FDD51FF}" destId="{7BF2E8FF-6AF7-423E-B9DB-4E011DF94B95}" srcOrd="7" destOrd="0" parTransId="{F30C1FD4-9063-4EE4-9078-BDC79AA816A4}" sibTransId="{9DDBF85F-0C4F-421D-BB11-366E4B16C3C2}"/>
    <dgm:cxn modelId="{2ABA167D-7A53-4BC7-91DA-F5A4091473C7}" srcId="{67CC3ACC-F6D5-4FCC-86F7-7F574FDD51FF}" destId="{4031C23B-486E-453E-9C36-FA06092B2E63}" srcOrd="4" destOrd="0" parTransId="{D6CE1452-A5A1-4DAA-B74A-7A4F27FF1F78}" sibTransId="{E09DC5DB-ABCE-4442-A09D-90AB7D100487}"/>
    <dgm:cxn modelId="{4A3A2E7E-B405-40EB-B062-B0BD29B026BE}" type="presOf" srcId="{F33D01F3-8736-4E87-A5ED-47DB875980D4}" destId="{A606332A-5E9C-496E-9618-CE0F76D52DFD}" srcOrd="0" destOrd="0" presId="urn:microsoft.com/office/officeart/2005/8/layout/radial1"/>
    <dgm:cxn modelId="{E4ECD588-3891-4F9B-8CE5-3A6FA5520788}" srcId="{67CC3ACC-F6D5-4FCC-86F7-7F574FDD51FF}" destId="{C29F61F0-08EC-4943-A463-12074E0D51BF}" srcOrd="0" destOrd="0" parTransId="{FC40FC72-CD14-4F37-8786-CB38E63BCB43}" sibTransId="{0825D693-5843-4989-B5B3-4B19830F216D}"/>
    <dgm:cxn modelId="{269A818E-832C-4A48-AC40-B898E8F1DCBD}" type="presOf" srcId="{4D275F40-1A31-4CA9-9302-F081198BDC70}" destId="{E2654E31-9CCD-4B83-BAF8-F3C18082AAB7}" srcOrd="0" destOrd="0" presId="urn:microsoft.com/office/officeart/2005/8/layout/radial1"/>
    <dgm:cxn modelId="{7AADAF8E-9748-432C-A259-AB93E0D3611B}" type="presOf" srcId="{B31F23DC-8FB8-4C92-9946-7D5ACB8DB5E5}" destId="{173B9BB3-DA88-41DE-9A2B-EA52AFF4A6AA}" srcOrd="0" destOrd="0" presId="urn:microsoft.com/office/officeart/2005/8/layout/radial1"/>
    <dgm:cxn modelId="{8224889A-814B-4E17-A3A0-FA0BB11E7992}" srcId="{36C1242F-CEAD-4929-9706-03749098BE0F}" destId="{67CC3ACC-F6D5-4FCC-86F7-7F574FDD51FF}" srcOrd="0" destOrd="0" parTransId="{6B8F6BB3-2CDE-4DF9-82AF-C78B7CA3D116}" sibTransId="{698A32EE-245C-44E0-A6B0-C6208AF926BD}"/>
    <dgm:cxn modelId="{1B45EFAC-FA8E-42A4-96B9-7948E4DD0871}" type="presOf" srcId="{66EDACDE-C1FF-49D8-B320-407B8F613246}" destId="{0A59CC8A-F3CB-43A9-89FC-154412FB0AB8}" srcOrd="0" destOrd="0" presId="urn:microsoft.com/office/officeart/2005/8/layout/radial1"/>
    <dgm:cxn modelId="{237F75B1-626D-441E-8738-ACEC8C8CD79D}" type="presOf" srcId="{BD1EA8D5-E171-4FDD-A86F-7A9D6E072C5F}" destId="{270D91DE-7505-45CC-9EA7-552220068D32}" srcOrd="0" destOrd="0" presId="urn:microsoft.com/office/officeart/2005/8/layout/radial1"/>
    <dgm:cxn modelId="{B6E44FB6-ED5D-4DA1-A232-3645F5598DC3}" type="presOf" srcId="{F30C1FD4-9063-4EE4-9078-BDC79AA816A4}" destId="{F4ED8765-8C33-4BE9-88BC-EE585CF491F8}" srcOrd="1" destOrd="0" presId="urn:microsoft.com/office/officeart/2005/8/layout/radial1"/>
    <dgm:cxn modelId="{A61547BB-BD99-4C47-86EC-9723364D30EA}" type="presOf" srcId="{B31F23DC-8FB8-4C92-9946-7D5ACB8DB5E5}" destId="{BB22D121-20BD-4B35-9142-1B5F3B17F030}" srcOrd="1" destOrd="0" presId="urn:microsoft.com/office/officeart/2005/8/layout/radial1"/>
    <dgm:cxn modelId="{58DAEEBD-9D99-4024-9D0C-30E92836045C}" type="presOf" srcId="{8FA24C78-FFA3-4745-9C7E-06284F39C25A}" destId="{ACC2FD4D-A88E-48F2-B0FB-370FEC81D545}" srcOrd="0" destOrd="0" presId="urn:microsoft.com/office/officeart/2005/8/layout/radial1"/>
    <dgm:cxn modelId="{E2BDD7BE-EC53-4299-8DB9-DBAC68FF7914}" type="presOf" srcId="{D6CE1452-A5A1-4DAA-B74A-7A4F27FF1F78}" destId="{ABAB4843-9D0D-4085-B368-867593A5B972}" srcOrd="0" destOrd="0" presId="urn:microsoft.com/office/officeart/2005/8/layout/radial1"/>
    <dgm:cxn modelId="{A5D369C8-D203-48AE-9B6F-2DFE2BDB59EC}" type="presOf" srcId="{7BF2E8FF-6AF7-423E-B9DB-4E011DF94B95}" destId="{DD33352C-D3E1-4BA8-82B8-196B1248F87B}" srcOrd="0" destOrd="0" presId="urn:microsoft.com/office/officeart/2005/8/layout/radial1"/>
    <dgm:cxn modelId="{1F23C5CA-446C-4170-8560-3CF1DF457BBA}" srcId="{67CC3ACC-F6D5-4FCC-86F7-7F574FDD51FF}" destId="{33E8D26D-01F9-4367-AEE2-3233777F0E24}" srcOrd="6" destOrd="0" parTransId="{74DF7B77-E511-4F16-905B-C7A016F58144}" sibTransId="{D45FC690-634C-45F6-A6C3-8733A06A5B4B}"/>
    <dgm:cxn modelId="{F60DAFD0-CE64-49B5-81FE-00BD9D653D65}" type="presOf" srcId="{FC40FC72-CD14-4F37-8786-CB38E63BCB43}" destId="{72CF3A80-2CC0-4934-B0DE-C9EAB10084A1}" srcOrd="1" destOrd="0" presId="urn:microsoft.com/office/officeart/2005/8/layout/radial1"/>
    <dgm:cxn modelId="{33154BD3-9B0D-4093-B5B8-C2A206FFBC01}" type="presOf" srcId="{F30C1FD4-9063-4EE4-9078-BDC79AA816A4}" destId="{5FF80353-6871-423E-A2E7-93714CFD32F4}" srcOrd="0" destOrd="0" presId="urn:microsoft.com/office/officeart/2005/8/layout/radial1"/>
    <dgm:cxn modelId="{FB6554D6-C4B0-4209-940F-A67D7D62B367}" type="presOf" srcId="{74DF7B77-E511-4F16-905B-C7A016F58144}" destId="{594BBCCF-764E-4738-B288-25944FDA5119}" srcOrd="0" destOrd="0" presId="urn:microsoft.com/office/officeart/2005/8/layout/radial1"/>
    <dgm:cxn modelId="{B39A59DB-0504-43FA-889F-D4AF36E34806}" type="presOf" srcId="{D6CE1452-A5A1-4DAA-B74A-7A4F27FF1F78}" destId="{F10E37F3-2638-4AB1-AB31-DBD85E49B608}" srcOrd="1" destOrd="0" presId="urn:microsoft.com/office/officeart/2005/8/layout/radial1"/>
    <dgm:cxn modelId="{71FBFBE1-DB99-4A22-B0C5-42EEA699CFE5}" type="presOf" srcId="{4031C23B-486E-453E-9C36-FA06092B2E63}" destId="{58747559-C849-4654-913C-3A37A248C128}" srcOrd="0" destOrd="0" presId="urn:microsoft.com/office/officeart/2005/8/layout/radial1"/>
    <dgm:cxn modelId="{0EC7BBF2-4F7C-4FED-BBF7-D064E42BD135}" type="presOf" srcId="{C4116BB1-2DC1-4A87-A7B9-5D9B31C57667}" destId="{D5787FA6-B6C7-411B-8F53-7E410A8A43F3}" srcOrd="0" destOrd="0" presId="urn:microsoft.com/office/officeart/2005/8/layout/radial1"/>
    <dgm:cxn modelId="{6B4D4AF9-12EA-4CF7-AACB-AF45FF85CCB4}" type="presOf" srcId="{8FA24C78-FFA3-4745-9C7E-06284F39C25A}" destId="{A4D3800B-FAF7-4713-A5C5-3786FC7622D8}" srcOrd="1" destOrd="0" presId="urn:microsoft.com/office/officeart/2005/8/layout/radial1"/>
    <dgm:cxn modelId="{AAE5D0EB-0F06-4D4B-8E1B-1696FE519FB4}" type="presParOf" srcId="{C8E90C83-B54B-4F55-95C0-464382C9E2D6}" destId="{B4993852-1028-42CA-B555-EC374998B59D}" srcOrd="0" destOrd="0" presId="urn:microsoft.com/office/officeart/2005/8/layout/radial1"/>
    <dgm:cxn modelId="{F1AEF534-455F-4656-AB6A-707BD04DD87F}" type="presParOf" srcId="{C8E90C83-B54B-4F55-95C0-464382C9E2D6}" destId="{1F83A8CB-5DE5-41D5-940C-A7F0439D8655}" srcOrd="1" destOrd="0" presId="urn:microsoft.com/office/officeart/2005/8/layout/radial1"/>
    <dgm:cxn modelId="{5C079D7F-1CFA-40C7-803E-91DCE838C51B}" type="presParOf" srcId="{1F83A8CB-5DE5-41D5-940C-A7F0439D8655}" destId="{72CF3A80-2CC0-4934-B0DE-C9EAB10084A1}" srcOrd="0" destOrd="0" presId="urn:microsoft.com/office/officeart/2005/8/layout/radial1"/>
    <dgm:cxn modelId="{E7550902-B0E3-4243-9C21-B740D17DAC6A}" type="presParOf" srcId="{C8E90C83-B54B-4F55-95C0-464382C9E2D6}" destId="{FF07B7CB-67CF-4880-B848-7CC7AA55877F}" srcOrd="2" destOrd="0" presId="urn:microsoft.com/office/officeart/2005/8/layout/radial1"/>
    <dgm:cxn modelId="{5F88533A-3F8F-4D62-A610-4A3EC7F62D39}" type="presParOf" srcId="{C8E90C83-B54B-4F55-95C0-464382C9E2D6}" destId="{173B9BB3-DA88-41DE-9A2B-EA52AFF4A6AA}" srcOrd="3" destOrd="0" presId="urn:microsoft.com/office/officeart/2005/8/layout/radial1"/>
    <dgm:cxn modelId="{F575F6B3-1361-41DF-B6D8-97FC36A187DA}" type="presParOf" srcId="{173B9BB3-DA88-41DE-9A2B-EA52AFF4A6AA}" destId="{BB22D121-20BD-4B35-9142-1B5F3B17F030}" srcOrd="0" destOrd="0" presId="urn:microsoft.com/office/officeart/2005/8/layout/radial1"/>
    <dgm:cxn modelId="{84CCC29D-B834-466A-AF1E-A678E796C52A}" type="presParOf" srcId="{C8E90C83-B54B-4F55-95C0-464382C9E2D6}" destId="{BBDA1297-F2AD-4980-A254-ED8443E4A542}" srcOrd="4" destOrd="0" presId="urn:microsoft.com/office/officeart/2005/8/layout/radial1"/>
    <dgm:cxn modelId="{AE44B1E9-D915-43D7-A9F3-F23F75E3C843}" type="presParOf" srcId="{C8E90C83-B54B-4F55-95C0-464382C9E2D6}" destId="{0A59CC8A-F3CB-43A9-89FC-154412FB0AB8}" srcOrd="5" destOrd="0" presId="urn:microsoft.com/office/officeart/2005/8/layout/radial1"/>
    <dgm:cxn modelId="{4DE4529F-81A2-4AED-8363-F49822D10F11}" type="presParOf" srcId="{0A59CC8A-F3CB-43A9-89FC-154412FB0AB8}" destId="{A6AAD095-4489-4822-996F-4FB90CE624B6}" srcOrd="0" destOrd="0" presId="urn:microsoft.com/office/officeart/2005/8/layout/radial1"/>
    <dgm:cxn modelId="{A04E947D-E6A8-432D-9239-E209BD33AA02}" type="presParOf" srcId="{C8E90C83-B54B-4F55-95C0-464382C9E2D6}" destId="{E2654E31-9CCD-4B83-BAF8-F3C18082AAB7}" srcOrd="6" destOrd="0" presId="urn:microsoft.com/office/officeart/2005/8/layout/radial1"/>
    <dgm:cxn modelId="{8FC1E87E-BE8F-4EC9-82B4-4B15E5F1B0A7}" type="presParOf" srcId="{C8E90C83-B54B-4F55-95C0-464382C9E2D6}" destId="{D5787FA6-B6C7-411B-8F53-7E410A8A43F3}" srcOrd="7" destOrd="0" presId="urn:microsoft.com/office/officeart/2005/8/layout/radial1"/>
    <dgm:cxn modelId="{B183C719-B0AE-4D6B-818E-3551C063F54E}" type="presParOf" srcId="{D5787FA6-B6C7-411B-8F53-7E410A8A43F3}" destId="{5EE4849E-24AB-465D-91CB-C98BE06A27A0}" srcOrd="0" destOrd="0" presId="urn:microsoft.com/office/officeart/2005/8/layout/radial1"/>
    <dgm:cxn modelId="{FCF11BAF-B34C-42D9-9777-97598D81E8B3}" type="presParOf" srcId="{C8E90C83-B54B-4F55-95C0-464382C9E2D6}" destId="{270D91DE-7505-45CC-9EA7-552220068D32}" srcOrd="8" destOrd="0" presId="urn:microsoft.com/office/officeart/2005/8/layout/radial1"/>
    <dgm:cxn modelId="{E26437A0-0615-42C5-91DA-FBBFAA3A76F0}" type="presParOf" srcId="{C8E90C83-B54B-4F55-95C0-464382C9E2D6}" destId="{ABAB4843-9D0D-4085-B368-867593A5B972}" srcOrd="9" destOrd="0" presId="urn:microsoft.com/office/officeart/2005/8/layout/radial1"/>
    <dgm:cxn modelId="{FB4A6D43-0C6E-4852-87BC-3A1D6C30BA85}" type="presParOf" srcId="{ABAB4843-9D0D-4085-B368-867593A5B972}" destId="{F10E37F3-2638-4AB1-AB31-DBD85E49B608}" srcOrd="0" destOrd="0" presId="urn:microsoft.com/office/officeart/2005/8/layout/radial1"/>
    <dgm:cxn modelId="{85FF378B-67BA-4295-BBF1-B5C9D1D025AD}" type="presParOf" srcId="{C8E90C83-B54B-4F55-95C0-464382C9E2D6}" destId="{58747559-C849-4654-913C-3A37A248C128}" srcOrd="10" destOrd="0" presId="urn:microsoft.com/office/officeart/2005/8/layout/radial1"/>
    <dgm:cxn modelId="{43EB9067-8AF8-4845-BCFE-2EBBF1C19CCD}" type="presParOf" srcId="{C8E90C83-B54B-4F55-95C0-464382C9E2D6}" destId="{ACC2FD4D-A88E-48F2-B0FB-370FEC81D545}" srcOrd="11" destOrd="0" presId="urn:microsoft.com/office/officeart/2005/8/layout/radial1"/>
    <dgm:cxn modelId="{41B80317-5CA4-4702-B440-F18DF08ACC0E}" type="presParOf" srcId="{ACC2FD4D-A88E-48F2-B0FB-370FEC81D545}" destId="{A4D3800B-FAF7-4713-A5C5-3786FC7622D8}" srcOrd="0" destOrd="0" presId="urn:microsoft.com/office/officeart/2005/8/layout/radial1"/>
    <dgm:cxn modelId="{1A18AE59-0E40-425F-9D32-C8790D169CC4}" type="presParOf" srcId="{C8E90C83-B54B-4F55-95C0-464382C9E2D6}" destId="{A606332A-5E9C-496E-9618-CE0F76D52DFD}" srcOrd="12" destOrd="0" presId="urn:microsoft.com/office/officeart/2005/8/layout/radial1"/>
    <dgm:cxn modelId="{F23CAD01-B9C5-4C78-9946-4472D48FB008}" type="presParOf" srcId="{C8E90C83-B54B-4F55-95C0-464382C9E2D6}" destId="{594BBCCF-764E-4738-B288-25944FDA5119}" srcOrd="13" destOrd="0" presId="urn:microsoft.com/office/officeart/2005/8/layout/radial1"/>
    <dgm:cxn modelId="{28CF3315-908E-41AC-9A7A-4C4EB863AC53}" type="presParOf" srcId="{594BBCCF-764E-4738-B288-25944FDA5119}" destId="{FD6C7CC2-008C-4F31-8311-84B2F0C0A5C6}" srcOrd="0" destOrd="0" presId="urn:microsoft.com/office/officeart/2005/8/layout/radial1"/>
    <dgm:cxn modelId="{1232BE74-F4D0-4AB1-8EB0-27E0CC362809}" type="presParOf" srcId="{C8E90C83-B54B-4F55-95C0-464382C9E2D6}" destId="{B8E9FE1A-8222-4D90-B693-8429BE70E5C9}" srcOrd="14" destOrd="0" presId="urn:microsoft.com/office/officeart/2005/8/layout/radial1"/>
    <dgm:cxn modelId="{C4481A4D-3436-48C2-96FF-73C35209C9F0}" type="presParOf" srcId="{C8E90C83-B54B-4F55-95C0-464382C9E2D6}" destId="{5FF80353-6871-423E-A2E7-93714CFD32F4}" srcOrd="15" destOrd="0" presId="urn:microsoft.com/office/officeart/2005/8/layout/radial1"/>
    <dgm:cxn modelId="{22484F17-F4CD-48B0-8FE2-9FDC913685F1}" type="presParOf" srcId="{5FF80353-6871-423E-A2E7-93714CFD32F4}" destId="{F4ED8765-8C33-4BE9-88BC-EE585CF491F8}" srcOrd="0" destOrd="0" presId="urn:microsoft.com/office/officeart/2005/8/layout/radial1"/>
    <dgm:cxn modelId="{D2AFBE1D-3E16-442A-A116-EACE18CF6E90}" type="presParOf" srcId="{C8E90C83-B54B-4F55-95C0-464382C9E2D6}" destId="{DD33352C-D3E1-4BA8-82B8-196B1248F87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85FFA-9F84-47A8-A154-667456787E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CF2D48-5F30-4508-AC67-DBB4D597A237}">
      <dgm:prSet phldrT="[Text]"/>
      <dgm:spPr>
        <a:solidFill>
          <a:schemeClr val="bg2"/>
        </a:solidFill>
      </dgm:spPr>
      <dgm:t>
        <a:bodyPr/>
        <a:lstStyle/>
        <a:p>
          <a:endParaRPr lang="en-GB" dirty="0"/>
        </a:p>
      </dgm:t>
    </dgm:pt>
    <dgm:pt modelId="{00797500-B25C-4E69-A2B0-3692A1FDCE26}" type="parTrans" cxnId="{05B07483-BF81-4A9C-A30A-06AAA5788D95}">
      <dgm:prSet/>
      <dgm:spPr/>
      <dgm:t>
        <a:bodyPr/>
        <a:lstStyle/>
        <a:p>
          <a:endParaRPr lang="en-GB"/>
        </a:p>
      </dgm:t>
    </dgm:pt>
    <dgm:pt modelId="{FC2AB72F-5E07-4B2D-9A0F-8E860FA273C3}" type="sibTrans" cxnId="{05B07483-BF81-4A9C-A30A-06AAA5788D95}">
      <dgm:prSet/>
      <dgm:spPr/>
      <dgm:t>
        <a:bodyPr/>
        <a:lstStyle/>
        <a:p>
          <a:endParaRPr lang="en-GB"/>
        </a:p>
      </dgm:t>
    </dgm:pt>
    <dgm:pt modelId="{27E31D2E-BABC-4562-981F-6EFFEB1EC2C1}">
      <dgm:prSet phldrT="[Text]"/>
      <dgm:spPr>
        <a:solidFill>
          <a:schemeClr val="bg2"/>
        </a:solidFill>
      </dgm:spPr>
      <dgm:t>
        <a:bodyPr/>
        <a:lstStyle/>
        <a:p>
          <a:endParaRPr lang="en-GB" dirty="0"/>
        </a:p>
      </dgm:t>
    </dgm:pt>
    <dgm:pt modelId="{501D2106-4E6C-4BEF-B883-A5B914FAAC59}" type="sibTrans" cxnId="{E8928457-FFED-4948-8039-A51A24E34712}">
      <dgm:prSet/>
      <dgm:spPr/>
      <dgm:t>
        <a:bodyPr/>
        <a:lstStyle/>
        <a:p>
          <a:endParaRPr lang="en-GB"/>
        </a:p>
      </dgm:t>
    </dgm:pt>
    <dgm:pt modelId="{0F43FDDE-14A5-47B4-9119-855823A84889}" type="parTrans" cxnId="{E8928457-FFED-4948-8039-A51A24E34712}">
      <dgm:prSet/>
      <dgm:spPr/>
      <dgm:t>
        <a:bodyPr/>
        <a:lstStyle/>
        <a:p>
          <a:endParaRPr lang="en-GB"/>
        </a:p>
      </dgm:t>
    </dgm:pt>
    <dgm:pt modelId="{C78997AB-D36E-4528-8FE4-12BABCF38C23}" type="pres">
      <dgm:prSet presAssocID="{DB485FFA-9F84-47A8-A154-667456787EB8}" presName="Name0" presStyleCnt="0">
        <dgm:presLayoutVars>
          <dgm:chMax val="7"/>
          <dgm:resizeHandles val="exact"/>
        </dgm:presLayoutVars>
      </dgm:prSet>
      <dgm:spPr/>
    </dgm:pt>
    <dgm:pt modelId="{DC60CB4A-48F3-473F-BBFD-8FF273A9056D}" type="pres">
      <dgm:prSet presAssocID="{DB485FFA-9F84-47A8-A154-667456787EB8}" presName="comp1" presStyleCnt="0"/>
      <dgm:spPr/>
    </dgm:pt>
    <dgm:pt modelId="{C2532911-9160-44FD-BB3A-FB82D31C3AE9}" type="pres">
      <dgm:prSet presAssocID="{DB485FFA-9F84-47A8-A154-667456787EB8}" presName="circle1" presStyleLbl="node1" presStyleIdx="0" presStyleCnt="2" custScaleX="134801"/>
      <dgm:spPr/>
    </dgm:pt>
    <dgm:pt modelId="{D9AC76CC-BB56-4D5C-9F5B-145D69F2E46B}" type="pres">
      <dgm:prSet presAssocID="{DB485FFA-9F84-47A8-A154-667456787EB8}" presName="c1text" presStyleLbl="node1" presStyleIdx="0" presStyleCnt="2">
        <dgm:presLayoutVars>
          <dgm:bulletEnabled val="1"/>
        </dgm:presLayoutVars>
      </dgm:prSet>
      <dgm:spPr/>
    </dgm:pt>
    <dgm:pt modelId="{07650C7A-86AD-458B-B785-D89A1766CAC0}" type="pres">
      <dgm:prSet presAssocID="{DB485FFA-9F84-47A8-A154-667456787EB8}" presName="comp2" presStyleCnt="0"/>
      <dgm:spPr/>
    </dgm:pt>
    <dgm:pt modelId="{5E632835-2452-4A77-A9CB-DB74C9055BF0}" type="pres">
      <dgm:prSet presAssocID="{DB485FFA-9F84-47A8-A154-667456787EB8}" presName="circle2" presStyleLbl="node1" presStyleIdx="1" presStyleCnt="2" custScaleX="111389" custScaleY="77776" custLinFactNeighborX="1966" custLinFactNeighborY="-15277"/>
      <dgm:spPr/>
    </dgm:pt>
    <dgm:pt modelId="{789AE0BB-AA28-4390-A8FE-2F4948ABE97D}" type="pres">
      <dgm:prSet presAssocID="{DB485FFA-9F84-47A8-A154-667456787EB8}" presName="c2text" presStyleLbl="node1" presStyleIdx="1" presStyleCnt="2">
        <dgm:presLayoutVars>
          <dgm:bulletEnabled val="1"/>
        </dgm:presLayoutVars>
      </dgm:prSet>
      <dgm:spPr/>
    </dgm:pt>
  </dgm:ptLst>
  <dgm:cxnLst>
    <dgm:cxn modelId="{928FD21B-B1D6-4D1F-9DE4-343088BF6A03}" type="presOf" srcId="{DB485FFA-9F84-47A8-A154-667456787EB8}" destId="{C78997AB-D36E-4528-8FE4-12BABCF38C23}" srcOrd="0" destOrd="0" presId="urn:microsoft.com/office/officeart/2005/8/layout/venn2"/>
    <dgm:cxn modelId="{AA207952-1D6B-4F7E-8E28-578D9DAB80CD}" type="presOf" srcId="{27E31D2E-BABC-4562-981F-6EFFEB1EC2C1}" destId="{789AE0BB-AA28-4390-A8FE-2F4948ABE97D}" srcOrd="1" destOrd="0" presId="urn:microsoft.com/office/officeart/2005/8/layout/venn2"/>
    <dgm:cxn modelId="{6C0B7F56-A67F-4836-BF7B-3804B315B4F2}" type="presOf" srcId="{A0CF2D48-5F30-4508-AC67-DBB4D597A237}" destId="{D9AC76CC-BB56-4D5C-9F5B-145D69F2E46B}" srcOrd="1" destOrd="0" presId="urn:microsoft.com/office/officeart/2005/8/layout/venn2"/>
    <dgm:cxn modelId="{E8928457-FFED-4948-8039-A51A24E34712}" srcId="{DB485FFA-9F84-47A8-A154-667456787EB8}" destId="{27E31D2E-BABC-4562-981F-6EFFEB1EC2C1}" srcOrd="1" destOrd="0" parTransId="{0F43FDDE-14A5-47B4-9119-855823A84889}" sibTransId="{501D2106-4E6C-4BEF-B883-A5B914FAAC59}"/>
    <dgm:cxn modelId="{05B07483-BF81-4A9C-A30A-06AAA5788D95}" srcId="{DB485FFA-9F84-47A8-A154-667456787EB8}" destId="{A0CF2D48-5F30-4508-AC67-DBB4D597A237}" srcOrd="0" destOrd="0" parTransId="{00797500-B25C-4E69-A2B0-3692A1FDCE26}" sibTransId="{FC2AB72F-5E07-4B2D-9A0F-8E860FA273C3}"/>
    <dgm:cxn modelId="{8583329F-D417-49C9-A92E-0C7BFA4275C6}" type="presOf" srcId="{27E31D2E-BABC-4562-981F-6EFFEB1EC2C1}" destId="{5E632835-2452-4A77-A9CB-DB74C9055BF0}" srcOrd="0" destOrd="0" presId="urn:microsoft.com/office/officeart/2005/8/layout/venn2"/>
    <dgm:cxn modelId="{E3345EE5-605D-453A-AA98-BF9EE51CE0FE}" type="presOf" srcId="{A0CF2D48-5F30-4508-AC67-DBB4D597A237}" destId="{C2532911-9160-44FD-BB3A-FB82D31C3AE9}" srcOrd="0" destOrd="0" presId="urn:microsoft.com/office/officeart/2005/8/layout/venn2"/>
    <dgm:cxn modelId="{4F90DFE0-4FDB-4635-9518-3426D121AFEB}" type="presParOf" srcId="{C78997AB-D36E-4528-8FE4-12BABCF38C23}" destId="{DC60CB4A-48F3-473F-BBFD-8FF273A9056D}" srcOrd="0" destOrd="0" presId="urn:microsoft.com/office/officeart/2005/8/layout/venn2"/>
    <dgm:cxn modelId="{AE329B0B-65AD-43B8-A915-9E47E42596AE}" type="presParOf" srcId="{DC60CB4A-48F3-473F-BBFD-8FF273A9056D}" destId="{C2532911-9160-44FD-BB3A-FB82D31C3AE9}" srcOrd="0" destOrd="0" presId="urn:microsoft.com/office/officeart/2005/8/layout/venn2"/>
    <dgm:cxn modelId="{CC4CC316-1411-42E8-AC6E-B135401B0553}" type="presParOf" srcId="{DC60CB4A-48F3-473F-BBFD-8FF273A9056D}" destId="{D9AC76CC-BB56-4D5C-9F5B-145D69F2E46B}" srcOrd="1" destOrd="0" presId="urn:microsoft.com/office/officeart/2005/8/layout/venn2"/>
    <dgm:cxn modelId="{3B6D431E-DA51-4CA3-845C-7BB0153E983C}" type="presParOf" srcId="{C78997AB-D36E-4528-8FE4-12BABCF38C23}" destId="{07650C7A-86AD-458B-B785-D89A1766CAC0}" srcOrd="1" destOrd="0" presId="urn:microsoft.com/office/officeart/2005/8/layout/venn2"/>
    <dgm:cxn modelId="{DD8FF9B8-B48E-4448-BFC0-4C9B250CCC69}" type="presParOf" srcId="{07650C7A-86AD-458B-B785-D89A1766CAC0}" destId="{5E632835-2452-4A77-A9CB-DB74C9055BF0}" srcOrd="0" destOrd="0" presId="urn:microsoft.com/office/officeart/2005/8/layout/venn2"/>
    <dgm:cxn modelId="{8BD2C46B-5CA3-4A3A-95E0-209C2572D8E1}" type="presParOf" srcId="{07650C7A-86AD-458B-B785-D89A1766CAC0}" destId="{789AE0BB-AA28-4390-A8FE-2F4948ABE97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3852-1028-42CA-B555-EC374998B59D}">
      <dsp:nvSpPr>
        <dsp:cNvPr id="0" name=""/>
        <dsp:cNvSpPr/>
      </dsp:nvSpPr>
      <dsp:spPr>
        <a:xfrm>
          <a:off x="3448843" y="2094177"/>
          <a:ext cx="1230312" cy="12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Co.</a:t>
          </a:r>
        </a:p>
      </dsp:txBody>
      <dsp:txXfrm>
        <a:off x="3629018" y="2274352"/>
        <a:ext cx="869962" cy="869962"/>
      </dsp:txXfrm>
    </dsp:sp>
    <dsp:sp modelId="{1F83A8CB-5DE5-41D5-940C-A7F0439D8655}">
      <dsp:nvSpPr>
        <dsp:cNvPr id="0" name=""/>
        <dsp:cNvSpPr/>
      </dsp:nvSpPr>
      <dsp:spPr>
        <a:xfrm rot="16200000">
          <a:off x="3633568" y="1650123"/>
          <a:ext cx="860862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860862" y="13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42478" y="1642224"/>
        <a:ext cx="43043" cy="43043"/>
      </dsp:txXfrm>
    </dsp:sp>
    <dsp:sp modelId="{FF07B7CB-67CF-4880-B848-7CC7AA55877F}">
      <dsp:nvSpPr>
        <dsp:cNvPr id="0" name=""/>
        <dsp:cNvSpPr/>
      </dsp:nvSpPr>
      <dsp:spPr>
        <a:xfrm>
          <a:off x="3448843" y="3002"/>
          <a:ext cx="1230312" cy="12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Creditors / secured</a:t>
          </a:r>
        </a:p>
      </dsp:txBody>
      <dsp:txXfrm>
        <a:off x="3629018" y="183177"/>
        <a:ext cx="869962" cy="869962"/>
      </dsp:txXfrm>
    </dsp:sp>
    <dsp:sp modelId="{173B9BB3-DA88-41DE-9A2B-EA52AFF4A6AA}">
      <dsp:nvSpPr>
        <dsp:cNvPr id="0" name=""/>
        <dsp:cNvSpPr/>
      </dsp:nvSpPr>
      <dsp:spPr>
        <a:xfrm rot="18900000">
          <a:off x="4372910" y="1956368"/>
          <a:ext cx="860862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860862" y="13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781820" y="1948470"/>
        <a:ext cx="43043" cy="43043"/>
      </dsp:txXfrm>
    </dsp:sp>
    <dsp:sp modelId="{BBDA1297-F2AD-4980-A254-ED8443E4A542}">
      <dsp:nvSpPr>
        <dsp:cNvPr id="0" name=""/>
        <dsp:cNvSpPr/>
      </dsp:nvSpPr>
      <dsp:spPr>
        <a:xfrm>
          <a:off x="4927527" y="615493"/>
          <a:ext cx="1230312" cy="12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Creditors / unsecured</a:t>
          </a:r>
        </a:p>
      </dsp:txBody>
      <dsp:txXfrm>
        <a:off x="5107702" y="795668"/>
        <a:ext cx="869962" cy="869962"/>
      </dsp:txXfrm>
    </dsp:sp>
    <dsp:sp modelId="{0A59CC8A-F3CB-43A9-89FC-154412FB0AB8}">
      <dsp:nvSpPr>
        <dsp:cNvPr id="0" name=""/>
        <dsp:cNvSpPr/>
      </dsp:nvSpPr>
      <dsp:spPr>
        <a:xfrm>
          <a:off x="4679156" y="2695710"/>
          <a:ext cx="860862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860862" y="13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88065" y="2687811"/>
        <a:ext cx="43043" cy="43043"/>
      </dsp:txXfrm>
    </dsp:sp>
    <dsp:sp modelId="{E2654E31-9CCD-4B83-BAF8-F3C18082AAB7}">
      <dsp:nvSpPr>
        <dsp:cNvPr id="0" name=""/>
        <dsp:cNvSpPr/>
      </dsp:nvSpPr>
      <dsp:spPr>
        <a:xfrm>
          <a:off x="5540018" y="2094177"/>
          <a:ext cx="1230312" cy="12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720193" y="2274352"/>
        <a:ext cx="869962" cy="869962"/>
      </dsp:txXfrm>
    </dsp:sp>
    <dsp:sp modelId="{D5787FA6-B6C7-411B-8F53-7E410A8A43F3}">
      <dsp:nvSpPr>
        <dsp:cNvPr id="0" name=""/>
        <dsp:cNvSpPr/>
      </dsp:nvSpPr>
      <dsp:spPr>
        <a:xfrm rot="2678251">
          <a:off x="4372075" y="3443752"/>
          <a:ext cx="898984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898984" y="13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799093" y="3434901"/>
        <a:ext cx="44949" cy="44949"/>
      </dsp:txXfrm>
    </dsp:sp>
    <dsp:sp modelId="{270D91DE-7505-45CC-9EA7-552220068D32}">
      <dsp:nvSpPr>
        <dsp:cNvPr id="0" name=""/>
        <dsp:cNvSpPr/>
      </dsp:nvSpPr>
      <dsp:spPr>
        <a:xfrm>
          <a:off x="4963978" y="3590262"/>
          <a:ext cx="1230312" cy="12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144153" y="3770437"/>
        <a:ext cx="869962" cy="869962"/>
      </dsp:txXfrm>
    </dsp:sp>
    <dsp:sp modelId="{ABAB4843-9D0D-4085-B368-867593A5B972}">
      <dsp:nvSpPr>
        <dsp:cNvPr id="0" name=""/>
        <dsp:cNvSpPr/>
      </dsp:nvSpPr>
      <dsp:spPr>
        <a:xfrm rot="5400000">
          <a:off x="3633568" y="3741297"/>
          <a:ext cx="860862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860862" y="13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42478" y="3733399"/>
        <a:ext cx="43043" cy="43043"/>
      </dsp:txXfrm>
    </dsp:sp>
    <dsp:sp modelId="{58747559-C849-4654-913C-3A37A248C128}">
      <dsp:nvSpPr>
        <dsp:cNvPr id="0" name=""/>
        <dsp:cNvSpPr/>
      </dsp:nvSpPr>
      <dsp:spPr>
        <a:xfrm>
          <a:off x="3448843" y="4185351"/>
          <a:ext cx="1230312" cy="12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629018" y="4365526"/>
        <a:ext cx="869962" cy="869962"/>
      </dsp:txXfrm>
    </dsp:sp>
    <dsp:sp modelId="{ACC2FD4D-A88E-48F2-B0FB-370FEC81D545}">
      <dsp:nvSpPr>
        <dsp:cNvPr id="0" name=""/>
        <dsp:cNvSpPr/>
      </dsp:nvSpPr>
      <dsp:spPr>
        <a:xfrm rot="8100000">
          <a:off x="2894227" y="3435052"/>
          <a:ext cx="860862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860862" y="13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303136" y="3427153"/>
        <a:ext cx="43043" cy="43043"/>
      </dsp:txXfrm>
    </dsp:sp>
    <dsp:sp modelId="{A606332A-5E9C-496E-9618-CE0F76D52DFD}">
      <dsp:nvSpPr>
        <dsp:cNvPr id="0" name=""/>
        <dsp:cNvSpPr/>
      </dsp:nvSpPr>
      <dsp:spPr>
        <a:xfrm>
          <a:off x="1970159" y="3572861"/>
          <a:ext cx="1230312" cy="12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150334" y="3753036"/>
        <a:ext cx="869962" cy="869962"/>
      </dsp:txXfrm>
    </dsp:sp>
    <dsp:sp modelId="{594BBCCF-764E-4738-B288-25944FDA5119}">
      <dsp:nvSpPr>
        <dsp:cNvPr id="0" name=""/>
        <dsp:cNvSpPr/>
      </dsp:nvSpPr>
      <dsp:spPr>
        <a:xfrm rot="10814648">
          <a:off x="2592549" y="2691265"/>
          <a:ext cx="856303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856303" y="13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999293" y="2683480"/>
        <a:ext cx="42815" cy="42815"/>
      </dsp:txXfrm>
    </dsp:sp>
    <dsp:sp modelId="{B8E9FE1A-8222-4D90-B693-8429BE70E5C9}">
      <dsp:nvSpPr>
        <dsp:cNvPr id="0" name=""/>
        <dsp:cNvSpPr/>
      </dsp:nvSpPr>
      <dsp:spPr>
        <a:xfrm>
          <a:off x="1362246" y="2085286"/>
          <a:ext cx="1230312" cy="12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542421" y="2265461"/>
        <a:ext cx="869962" cy="869962"/>
      </dsp:txXfrm>
    </dsp:sp>
    <dsp:sp modelId="{5FF80353-6871-423E-A2E7-93714CFD32F4}">
      <dsp:nvSpPr>
        <dsp:cNvPr id="0" name=""/>
        <dsp:cNvSpPr/>
      </dsp:nvSpPr>
      <dsp:spPr>
        <a:xfrm rot="13500000">
          <a:off x="2894227" y="1956368"/>
          <a:ext cx="860862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860862" y="13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303136" y="1948470"/>
        <a:ext cx="43043" cy="43043"/>
      </dsp:txXfrm>
    </dsp:sp>
    <dsp:sp modelId="{DD33352C-D3E1-4BA8-82B8-196B1248F87B}">
      <dsp:nvSpPr>
        <dsp:cNvPr id="0" name=""/>
        <dsp:cNvSpPr/>
      </dsp:nvSpPr>
      <dsp:spPr>
        <a:xfrm>
          <a:off x="1970159" y="615493"/>
          <a:ext cx="1230312" cy="12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Shareholder / control</a:t>
          </a:r>
        </a:p>
      </dsp:txBody>
      <dsp:txXfrm>
        <a:off x="2150334" y="795668"/>
        <a:ext cx="869962" cy="869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32911-9160-44FD-BB3A-FB82D31C3AE9}">
      <dsp:nvSpPr>
        <dsp:cNvPr id="0" name=""/>
        <dsp:cNvSpPr/>
      </dsp:nvSpPr>
      <dsp:spPr>
        <a:xfrm>
          <a:off x="922643" y="0"/>
          <a:ext cx="6651012" cy="4933949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 dirty="0"/>
        </a:p>
      </dsp:txBody>
      <dsp:txXfrm>
        <a:off x="2502259" y="370046"/>
        <a:ext cx="3491781" cy="838771"/>
      </dsp:txXfrm>
    </dsp:sp>
    <dsp:sp modelId="{5E632835-2452-4A77-A9CB-DB74C9055BF0}">
      <dsp:nvSpPr>
        <dsp:cNvPr id="0" name=""/>
        <dsp:cNvSpPr/>
      </dsp:nvSpPr>
      <dsp:spPr>
        <a:xfrm>
          <a:off x="2259947" y="1079363"/>
          <a:ext cx="4121907" cy="2878071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2863586" y="1798880"/>
        <a:ext cx="2914628" cy="143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3770-18A9-FF4A-80A1-B80E7CDA817F}" type="datetimeFigureOut">
              <a:t>3/14/2025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AB601-DA42-1D44-B26D-A70004804AF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53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2726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72194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508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2815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365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1195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96238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50272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764837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4267685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0880901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7179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52421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0438305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016575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D767B77-4969-6F5D-46DB-137877176F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28768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233077-80F7-FBB7-010D-658D73A2ACE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9675780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99288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886419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152525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9449357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933117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61020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6669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6096724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1545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4422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8262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1223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520541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38424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14/03/2025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674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0930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806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5526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73187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31584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5616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631679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0561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6186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9103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68640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83649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77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550685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2375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83030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78109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7486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8784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816749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7974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898021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5446535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14179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937283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014957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532990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113326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49F61B-D929-6E2E-846F-14E7E10E1E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1021451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68F7287-76E3-2F87-E586-1B7B4C5315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983843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473347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172675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6323667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967427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28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28873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0716842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99591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7306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08137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619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7668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304333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163747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14/03/2025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9789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24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27328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12872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7824525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29704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12393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966282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516967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48371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69524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189180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08261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8550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202559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582777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997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6270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775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0101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27104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771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8451"/>
            <a:ext cx="5292460" cy="3597549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8451"/>
            <a:ext cx="5292460" cy="3597549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3F3EB1B-C99C-B337-239C-A93634F654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A5319B-6ADD-688F-3F3D-6A8BAA0B6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477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535764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399339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80560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9018111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2635904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154826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813396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8716BDE-FD47-A1D2-198F-409FA28085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52352377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D22EB2E-A7D4-02A2-7435-7D21F284B8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7859960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1181549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6990506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4408201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0430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069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6794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69494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2125592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93670804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8615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924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5579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19305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5801615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chemeClr val="bg1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chemeClr val="bg1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chemeClr val="bg1"/>
                </a:solidFill>
                <a:latin typeface="Arial"/>
                <a:cs typeface="Arial"/>
              </a:rPr>
              <a:t>Date</a:t>
            </a:r>
            <a:endParaRPr sz="1395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1837480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14/03/2025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5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60751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61890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186431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297874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0078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8705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58841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112664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23230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32263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91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7301893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862524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5095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82955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6143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81428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6117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885839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564189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8451"/>
            <a:ext cx="5292460" cy="35975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8451"/>
            <a:ext cx="5292460" cy="3597549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8C61AA9-ED34-6C23-78B6-CE5551A2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B95462F-331D-7F6E-C1F1-298F23714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477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7520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96133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9101622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7190891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39268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5467081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76501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3E67CE9-D05D-E4CE-93C1-DB0FD95ADF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262789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chemeClr val="bg1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F93EEB0-94A5-6081-723C-45901834B39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4180643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8747698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7756824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748771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6873852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0915610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1207663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chemeClr val="bg1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03890676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1670104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063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340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433423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97616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32545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48EC91E6-F59C-3AF1-9DB4-E92CFFED1EC1}"/>
              </a:ext>
            </a:extLst>
          </p:cNvPr>
          <p:cNvSpPr/>
          <p:nvPr userDrawn="1"/>
        </p:nvSpPr>
        <p:spPr>
          <a:xfrm>
            <a:off x="3365863" y="4920905"/>
            <a:ext cx="2708929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5D062585-AE04-1D61-B65E-812E79D816F9}"/>
              </a:ext>
            </a:extLst>
          </p:cNvPr>
          <p:cNvSpPr/>
          <p:nvPr userDrawn="1"/>
        </p:nvSpPr>
        <p:spPr>
          <a:xfrm>
            <a:off x="6100591" y="4920905"/>
            <a:ext cx="2708929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063A6D19-5767-CD5B-1D31-50EF9BBF48D8}"/>
              </a:ext>
            </a:extLst>
          </p:cNvPr>
          <p:cNvSpPr/>
          <p:nvPr userDrawn="1"/>
        </p:nvSpPr>
        <p:spPr>
          <a:xfrm>
            <a:off x="636177" y="4920905"/>
            <a:ext cx="2708929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C2BD5F2E-66D5-E3AA-D6E4-C662E2701107}"/>
              </a:ext>
            </a:extLst>
          </p:cNvPr>
          <p:cNvSpPr/>
          <p:nvPr userDrawn="1"/>
        </p:nvSpPr>
        <p:spPr>
          <a:xfrm>
            <a:off x="8830893" y="4920905"/>
            <a:ext cx="2723562" cy="317678"/>
          </a:xfrm>
          <a:custGeom>
            <a:avLst/>
            <a:gdLst/>
            <a:ahLst/>
            <a:cxnLst/>
            <a:rect l="l" t="t" r="r" b="b"/>
            <a:pathLst>
              <a:path w="4491355" h="523875">
                <a:moveTo>
                  <a:pt x="4490994" y="0"/>
                </a:moveTo>
                <a:lnTo>
                  <a:pt x="0" y="0"/>
                </a:lnTo>
                <a:lnTo>
                  <a:pt x="0" y="523544"/>
                </a:lnTo>
                <a:lnTo>
                  <a:pt x="4490994" y="523544"/>
                </a:lnTo>
                <a:lnTo>
                  <a:pt x="449099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3AD4F11-48B2-C486-0031-0A04BDAE47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365864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AC13345-4EAC-7874-D354-92B9A6F995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00592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66EAE67-2E1B-000A-510B-9411C19F61F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45527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3697AFE1-B818-5DC2-4D9E-AAA101EF8EB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70400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46DA3AE7-E556-6C29-18B7-1C5D3609F09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144251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3F719F00-E38C-3F35-870F-A50DF3F3821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976097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49EED11-4C84-CACC-27A9-73EDE686FCB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560319" y="1896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99E5CEA2-4C09-4CB9-E0C5-87F83D1F9FE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331782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2F461EF-DA38-F660-FEAA-C8982C24642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747733" y="1896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6552A4C0-55B2-5CF1-30AA-DBD851354AA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372860" y="3192831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4E61808F-C2B6-E928-14E0-9AF441BE299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436276" y="1896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8BB19-DAD8-4FC2-D333-5C4C8DA5D25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70400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AA44FD1-34B7-061B-76DA-F3433F6D2B3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144251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40AE0B-861D-E92F-E47C-82B80286941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976097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CF8088-6174-ED3D-2C38-78E1EE7A05B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560319" y="1720800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46145FA-4B2E-327C-8734-5B74597C7CE3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331782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7ACD5DF-7926-4762-965E-365A8788B4E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47733" y="1720800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7130F81-E5D7-8F4F-50C4-33E785DD9A1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372860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B9C5AC9-A23C-1F80-C7D6-19FB0F0EB7DB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36276" y="1720800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73986623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063A6D19-5767-CD5B-1D31-50EF9BBF48D8}"/>
              </a:ext>
            </a:extLst>
          </p:cNvPr>
          <p:cNvSpPr/>
          <p:nvPr userDrawn="1"/>
        </p:nvSpPr>
        <p:spPr>
          <a:xfrm>
            <a:off x="639352" y="4920905"/>
            <a:ext cx="6891748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C2BD5F2E-66D5-E3AA-D6E4-C662E2701107}"/>
              </a:ext>
            </a:extLst>
          </p:cNvPr>
          <p:cNvSpPr/>
          <p:nvPr userDrawn="1"/>
        </p:nvSpPr>
        <p:spPr>
          <a:xfrm>
            <a:off x="7548283" y="4920905"/>
            <a:ext cx="4006172" cy="317678"/>
          </a:xfrm>
          <a:custGeom>
            <a:avLst/>
            <a:gdLst/>
            <a:ahLst/>
            <a:cxnLst/>
            <a:rect l="l" t="t" r="r" b="b"/>
            <a:pathLst>
              <a:path w="4491355" h="523875">
                <a:moveTo>
                  <a:pt x="4490994" y="0"/>
                </a:moveTo>
                <a:lnTo>
                  <a:pt x="0" y="0"/>
                </a:lnTo>
                <a:lnTo>
                  <a:pt x="0" y="523544"/>
                </a:lnTo>
                <a:lnTo>
                  <a:pt x="4490994" y="523544"/>
                </a:lnTo>
                <a:lnTo>
                  <a:pt x="449099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3AD4F11-48B2-C486-0031-0A04BDAE47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730762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66EAE67-2E1B-000A-510B-9411C19F61F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196905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3697AFE1-B818-5DC2-4D9E-AAA101EF8EB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015200" y="3812400"/>
            <a:ext cx="1090800" cy="4356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FC593B3-5FDA-200C-AF15-DD4BF7501A1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876400" y="3812400"/>
            <a:ext cx="1090800" cy="4356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CCDCE1F-D30D-993B-8598-0E52EAAA451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320800" y="3812400"/>
            <a:ext cx="1090800" cy="4356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4FB307E-E4A1-E6ED-BA8B-4D9FD04F578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12876" y="3423334"/>
            <a:ext cx="1220400" cy="104040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07889C8-ECA7-7DAF-C1BF-5EFAFABF0BA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40800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7534F5B-560A-8944-8E06-78CA7A313ED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508438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B99BFDA-C550-37EC-775A-723210AAB80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79239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B10520B-D2E2-F795-D536-9277858A057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382579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946D5B8-BBAD-C21E-5A21-EB4A71D2D910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912876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2623AFC-3D09-51E6-58FC-5ED10380579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468800" y="2268000"/>
            <a:ext cx="2088000" cy="2232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97829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769807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766034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879215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62569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26940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fi-FI" smtClean="0"/>
              <a:pPr/>
              <a:t>14.3.2025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99A1E00-6D2D-924C-13A0-F3B1D0BBF6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510901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E9B1651-DDE9-DD3E-F89D-318D3184AD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289270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23582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17921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103945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072326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76070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82598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713021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78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1D2A46-5265-9948-A60F-AACEAAB3DE0E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023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012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94926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0634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14/03/2025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7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08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66552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0498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231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735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2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9253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51387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99398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283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987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82822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3495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38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0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03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67463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696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53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398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8442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6589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5334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844006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398595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119584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7655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90768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967142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A16AE0F-EFB4-C462-7B12-47D5F63C29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59477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392B648-EB00-EBD1-BE63-B7DAAE879B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547844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05744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588922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842565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888608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04855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83618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16705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920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7341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63356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4329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728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981883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29833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14/03/2025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074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922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465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8088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727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5159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123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44018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81948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68355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234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17965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760977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99332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0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9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41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26" Type="http://schemas.openxmlformats.org/officeDocument/2006/relationships/slideLayout" Target="../slideLayouts/slideLayout191.xml"/><Relationship Id="rId39" Type="http://schemas.openxmlformats.org/officeDocument/2006/relationships/slideLayout" Target="../slideLayouts/slideLayout204.xml"/><Relationship Id="rId21" Type="http://schemas.openxmlformats.org/officeDocument/2006/relationships/slideLayout" Target="../slideLayouts/slideLayout186.xml"/><Relationship Id="rId34" Type="http://schemas.openxmlformats.org/officeDocument/2006/relationships/slideLayout" Target="../slideLayouts/slideLayout199.xml"/><Relationship Id="rId42" Type="http://schemas.openxmlformats.org/officeDocument/2006/relationships/theme" Target="../theme/theme5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194.xml"/><Relationship Id="rId41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32" Type="http://schemas.openxmlformats.org/officeDocument/2006/relationships/slideLayout" Target="../slideLayouts/slideLayout197.xml"/><Relationship Id="rId37" Type="http://schemas.openxmlformats.org/officeDocument/2006/relationships/slideLayout" Target="../slideLayouts/slideLayout202.xml"/><Relationship Id="rId40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28" Type="http://schemas.openxmlformats.org/officeDocument/2006/relationships/slideLayout" Target="../slideLayouts/slideLayout193.xml"/><Relationship Id="rId36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31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Relationship Id="rId27" Type="http://schemas.openxmlformats.org/officeDocument/2006/relationships/slideLayout" Target="../slideLayouts/slideLayout192.xml"/><Relationship Id="rId30" Type="http://schemas.openxmlformats.org/officeDocument/2006/relationships/slideLayout" Target="../slideLayouts/slideLayout195.xml"/><Relationship Id="rId35" Type="http://schemas.openxmlformats.org/officeDocument/2006/relationships/slideLayout" Target="../slideLayouts/slideLayout200.xml"/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slideLayout" Target="../slideLayouts/slideLayout190.xml"/><Relationship Id="rId33" Type="http://schemas.openxmlformats.org/officeDocument/2006/relationships/slideLayout" Target="../slideLayouts/slideLayout198.xml"/><Relationship Id="rId38" Type="http://schemas.openxmlformats.org/officeDocument/2006/relationships/slideLayout" Target="../slideLayouts/slideLayout20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9.xml"/><Relationship Id="rId18" Type="http://schemas.openxmlformats.org/officeDocument/2006/relationships/slideLayout" Target="../slideLayouts/slideLayout224.xml"/><Relationship Id="rId26" Type="http://schemas.openxmlformats.org/officeDocument/2006/relationships/slideLayout" Target="../slideLayouts/slideLayout232.xml"/><Relationship Id="rId39" Type="http://schemas.openxmlformats.org/officeDocument/2006/relationships/slideLayout" Target="../slideLayouts/slideLayout245.xml"/><Relationship Id="rId21" Type="http://schemas.openxmlformats.org/officeDocument/2006/relationships/slideLayout" Target="../slideLayouts/slideLayout227.xml"/><Relationship Id="rId34" Type="http://schemas.openxmlformats.org/officeDocument/2006/relationships/slideLayout" Target="../slideLayouts/slideLayout240.xml"/><Relationship Id="rId42" Type="http://schemas.openxmlformats.org/officeDocument/2006/relationships/theme" Target="../theme/theme6.xml"/><Relationship Id="rId7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22.xml"/><Relationship Id="rId20" Type="http://schemas.openxmlformats.org/officeDocument/2006/relationships/slideLayout" Target="../slideLayouts/slideLayout226.xml"/><Relationship Id="rId29" Type="http://schemas.openxmlformats.org/officeDocument/2006/relationships/slideLayout" Target="../slideLayouts/slideLayout235.xml"/><Relationship Id="rId41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24" Type="http://schemas.openxmlformats.org/officeDocument/2006/relationships/slideLayout" Target="../slideLayouts/slideLayout230.xml"/><Relationship Id="rId32" Type="http://schemas.openxmlformats.org/officeDocument/2006/relationships/slideLayout" Target="../slideLayouts/slideLayout238.xml"/><Relationship Id="rId37" Type="http://schemas.openxmlformats.org/officeDocument/2006/relationships/slideLayout" Target="../slideLayouts/slideLayout243.xml"/><Relationship Id="rId40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23" Type="http://schemas.openxmlformats.org/officeDocument/2006/relationships/slideLayout" Target="../slideLayouts/slideLayout229.xml"/><Relationship Id="rId28" Type="http://schemas.openxmlformats.org/officeDocument/2006/relationships/slideLayout" Target="../slideLayouts/slideLayout234.xml"/><Relationship Id="rId36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16.xml"/><Relationship Id="rId19" Type="http://schemas.openxmlformats.org/officeDocument/2006/relationships/slideLayout" Target="../slideLayouts/slideLayout225.xml"/><Relationship Id="rId31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Relationship Id="rId22" Type="http://schemas.openxmlformats.org/officeDocument/2006/relationships/slideLayout" Target="../slideLayouts/slideLayout228.xml"/><Relationship Id="rId27" Type="http://schemas.openxmlformats.org/officeDocument/2006/relationships/slideLayout" Target="../slideLayouts/slideLayout233.xml"/><Relationship Id="rId30" Type="http://schemas.openxmlformats.org/officeDocument/2006/relationships/slideLayout" Target="../slideLayouts/slideLayout236.xml"/><Relationship Id="rId35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8.xml"/><Relationship Id="rId17" Type="http://schemas.openxmlformats.org/officeDocument/2006/relationships/slideLayout" Target="../slideLayouts/slideLayout223.xml"/><Relationship Id="rId25" Type="http://schemas.openxmlformats.org/officeDocument/2006/relationships/slideLayout" Target="../slideLayouts/slideLayout231.xml"/><Relationship Id="rId33" Type="http://schemas.openxmlformats.org/officeDocument/2006/relationships/slideLayout" Target="../slideLayouts/slideLayout239.xml"/><Relationship Id="rId38" Type="http://schemas.openxmlformats.org/officeDocument/2006/relationships/slideLayout" Target="../slideLayouts/slideLayout2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rPr lang="en-FI"/>
              <a:pPr/>
              <a:t>14/03/2025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51" r:id="rId3"/>
    <p:sldLayoutId id="2147483668" r:id="rId4"/>
    <p:sldLayoutId id="2147483669" r:id="rId5"/>
    <p:sldLayoutId id="2147483662" r:id="rId6"/>
    <p:sldLayoutId id="2147483689" r:id="rId7"/>
    <p:sldLayoutId id="2147483917" r:id="rId8"/>
    <p:sldLayoutId id="2147483918" r:id="rId9"/>
    <p:sldLayoutId id="2147483670" r:id="rId10"/>
    <p:sldLayoutId id="2147483688" r:id="rId11"/>
    <p:sldLayoutId id="2147483915" r:id="rId12"/>
    <p:sldLayoutId id="2147483916" r:id="rId13"/>
    <p:sldLayoutId id="2147483671" r:id="rId14"/>
    <p:sldLayoutId id="2147483690" r:id="rId15"/>
    <p:sldLayoutId id="2147483673" r:id="rId16"/>
    <p:sldLayoutId id="2147483692" r:id="rId17"/>
    <p:sldLayoutId id="2147483672" r:id="rId18"/>
    <p:sldLayoutId id="2147483691" r:id="rId19"/>
    <p:sldLayoutId id="2147483687" r:id="rId20"/>
    <p:sldLayoutId id="2147483693" r:id="rId21"/>
    <p:sldLayoutId id="2147483650" r:id="rId22"/>
    <p:sldLayoutId id="2147483944" r:id="rId23"/>
    <p:sldLayoutId id="2147483663" r:id="rId24"/>
    <p:sldLayoutId id="2147483919" r:id="rId25"/>
    <p:sldLayoutId id="2147483674" r:id="rId26"/>
    <p:sldLayoutId id="2147483675" r:id="rId27"/>
    <p:sldLayoutId id="2147483665" r:id="rId28"/>
    <p:sldLayoutId id="2147483664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54" r:id="rId41"/>
    <p:sldLayoutId id="2147483655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00000"/>
        <a:buFont typeface="Arial" panose="020B0604020202020204" pitchFamily="34" charset="0"/>
        <a:buChar char="●"/>
        <a:tabLst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00000"/>
        <a:buFont typeface="Arial" panose="020B0604020202020204" pitchFamily="34" charset="0"/>
        <a:buChar char="●"/>
        <a:tabLst/>
        <a:defRPr sz="12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00000"/>
        <a:buFont typeface="Arial" panose="020B0604020202020204" pitchFamily="34" charset="0"/>
        <a:buChar char="●"/>
        <a:tabLst/>
        <a:defRPr sz="11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00000"/>
        <a:buFont typeface="Arial" panose="020B0604020202020204" pitchFamily="34" charset="0"/>
        <a:buChar char="●"/>
        <a:tabLst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400" indent="-177800" algn="l" defTabSz="914400" rtl="0" eaLnBrk="1" latinLnBrk="0" hangingPunct="1">
        <a:lnSpc>
          <a:spcPct val="108000"/>
        </a:lnSpc>
        <a:spcBef>
          <a:spcPts val="0"/>
        </a:spcBef>
        <a:buSzPct val="100000"/>
        <a:buFont typeface="Arial" panose="020B0604020202020204" pitchFamily="34" charset="0"/>
        <a:buChar char="●"/>
        <a:tabLst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56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700" r:id="rId4"/>
    <p:sldLayoutId id="2147483701" r:id="rId5"/>
    <p:sldLayoutId id="2147483702" r:id="rId6"/>
    <p:sldLayoutId id="2147483920" r:id="rId7"/>
    <p:sldLayoutId id="2147483921" r:id="rId8"/>
    <p:sldLayoutId id="2147483703" r:id="rId9"/>
    <p:sldLayoutId id="2147483704" r:id="rId10"/>
    <p:sldLayoutId id="2147483922" r:id="rId11"/>
    <p:sldLayoutId id="2147483923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945" r:id="rId22"/>
    <p:sldLayoutId id="2147483714" r:id="rId23"/>
    <p:sldLayoutId id="214748392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925" r:id="rId7"/>
    <p:sldLayoutId id="2147483926" r:id="rId8"/>
    <p:sldLayoutId id="2147483739" r:id="rId9"/>
    <p:sldLayoutId id="2147483740" r:id="rId10"/>
    <p:sldLayoutId id="2147483927" r:id="rId11"/>
    <p:sldLayoutId id="2147483928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946" r:id="rId22"/>
    <p:sldLayoutId id="2147483750" r:id="rId23"/>
    <p:sldLayoutId id="2147483929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40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930" r:id="rId7"/>
    <p:sldLayoutId id="2147483931" r:id="rId8"/>
    <p:sldLayoutId id="2147483775" r:id="rId9"/>
    <p:sldLayoutId id="2147483776" r:id="rId10"/>
    <p:sldLayoutId id="2147483932" r:id="rId11"/>
    <p:sldLayoutId id="2147483933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947" r:id="rId22"/>
    <p:sldLayoutId id="2147483786" r:id="rId23"/>
    <p:sldLayoutId id="2147483934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9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935" r:id="rId7"/>
    <p:sldLayoutId id="2147483936" r:id="rId8"/>
    <p:sldLayoutId id="2147483811" r:id="rId9"/>
    <p:sldLayoutId id="2147483812" r:id="rId10"/>
    <p:sldLayoutId id="2147483937" r:id="rId11"/>
    <p:sldLayoutId id="2147483938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948" r:id="rId22"/>
    <p:sldLayoutId id="2147483822" r:id="rId23"/>
    <p:sldLayoutId id="2147483943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4C2E13E-10AF-2448-9970-A9EDA4EE4A10}" type="datetime1">
              <a:rPr lang="en-FI"/>
              <a:pPr/>
              <a:t>14/03/2025</a:t>
            </a:fld>
            <a:endParaRPr lang="en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56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76" r:id="rId7"/>
    <p:sldLayoutId id="2147483939" r:id="rId8"/>
    <p:sldLayoutId id="2147483847" r:id="rId9"/>
    <p:sldLayoutId id="2147483848" r:id="rId10"/>
    <p:sldLayoutId id="2147483940" r:id="rId11"/>
    <p:sldLayoutId id="2147483941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949" r:id="rId22"/>
    <p:sldLayoutId id="2147483858" r:id="rId23"/>
    <p:sldLayoutId id="2147483942" r:id="rId24"/>
    <p:sldLayoutId id="2147483859" r:id="rId25"/>
    <p:sldLayoutId id="2147483860" r:id="rId26"/>
    <p:sldLayoutId id="2147483861" r:id="rId27"/>
    <p:sldLayoutId id="2147483862" r:id="rId28"/>
    <p:sldLayoutId id="2147483863" r:id="rId29"/>
    <p:sldLayoutId id="2147483864" r:id="rId30"/>
    <p:sldLayoutId id="2147483865" r:id="rId31"/>
    <p:sldLayoutId id="2147483866" r:id="rId32"/>
    <p:sldLayoutId id="2147483867" r:id="rId33"/>
    <p:sldLayoutId id="2147483868" r:id="rId34"/>
    <p:sldLayoutId id="2147483869" r:id="rId35"/>
    <p:sldLayoutId id="2147483870" r:id="rId36"/>
    <p:sldLayoutId id="2147483871" r:id="rId37"/>
    <p:sldLayoutId id="2147483872" r:id="rId38"/>
    <p:sldLayoutId id="2147483873" r:id="rId39"/>
    <p:sldLayoutId id="2147483874" r:id="rId40"/>
    <p:sldLayoutId id="2147483875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45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570D-F047-0808-4F3C-CFCC519A3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Firm and the Corporation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75031-B7F6-3037-18FD-45D465C42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Klaus Ilmonen | 2025</a:t>
            </a:r>
          </a:p>
        </p:txBody>
      </p:sp>
      <p:pic>
        <p:nvPicPr>
          <p:cNvPr id="6" name="Picture Placeholder 5" descr="A glass vase with water and a ball&#10;&#10;AI-generated content may be incorrect.">
            <a:extLst>
              <a:ext uri="{FF2B5EF4-FFF2-40B4-BE49-F238E27FC236}">
                <a16:creationId xmlns:a16="http://schemas.microsoft.com/office/drawing/2014/main" id="{1379B75C-D8F1-1051-DB41-346889E6EF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B8DDA-3DF7-9245-B041-68284E041C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5" y="4791004"/>
            <a:ext cx="5003496" cy="698400"/>
          </a:xfrm>
        </p:spPr>
        <p:txBody>
          <a:bodyPr>
            <a:normAutofit/>
          </a:bodyPr>
          <a:lstStyle/>
          <a:p>
            <a:r>
              <a:rPr lang="en-GB" dirty="0"/>
              <a:t>(Comparative Corporate Governance)</a:t>
            </a:r>
          </a:p>
          <a:p>
            <a:endParaRPr lang="en-GB" dirty="0"/>
          </a:p>
        </p:txBody>
      </p:sp>
      <p:pic>
        <p:nvPicPr>
          <p:cNvPr id="4" name="Confidential_green" descr="Kuva, joka sisältää kohteen Fontti, ympyrä, Grafiikka, kuvakaappaus&#10;&#10;Tekoälyn generoima sisältö voi olla virheellistä.">
            <a:extLst>
              <a:ext uri="{FF2B5EF4-FFF2-40B4-BE49-F238E27FC236}">
                <a16:creationId xmlns:a16="http://schemas.microsoft.com/office/drawing/2014/main" id="{4BA21771-C165-3534-E7F2-DD71D4E2F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92" y="476965"/>
            <a:ext cx="713233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58F79-6BFE-4B15-BEAD-4F811804E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9EB568-3B13-0D5C-EE52-27366BD8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Shareholders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A7CED-B480-087A-3F90-ABCF9951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50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7A57A-2502-9981-B460-E80CF38A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BA1BEF-1DCD-240B-FF36-21EC2777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11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51DBC-C72D-2AE5-83CF-005B41D94920}"/>
              </a:ext>
            </a:extLst>
          </p:cNvPr>
          <p:cNvSpPr txBox="1"/>
          <p:nvPr/>
        </p:nvSpPr>
        <p:spPr>
          <a:xfrm>
            <a:off x="613131" y="503702"/>
            <a:ext cx="11222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The general meeting of shareholders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3F97B12-CBF0-8138-CA95-040F10F8A04D}"/>
              </a:ext>
            </a:extLst>
          </p:cNvPr>
          <p:cNvSpPr txBox="1">
            <a:spLocks/>
          </p:cNvSpPr>
          <p:nvPr/>
        </p:nvSpPr>
        <p:spPr>
          <a:xfrm>
            <a:off x="695325" y="1348978"/>
            <a:ext cx="8982931" cy="43852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Voting based on shareholdings</a:t>
            </a:r>
          </a:p>
          <a:p>
            <a:pPr lvl="1"/>
            <a:r>
              <a:rPr lang="en-GB" sz="1800" dirty="0"/>
              <a:t>Share classes and vote cutters</a:t>
            </a:r>
          </a:p>
          <a:p>
            <a:r>
              <a:rPr lang="en-GB" sz="2000" dirty="0"/>
              <a:t>Majority rules</a:t>
            </a:r>
          </a:p>
          <a:p>
            <a:pPr lvl="1"/>
            <a:r>
              <a:rPr lang="en-GB" sz="1800" dirty="0"/>
              <a:t>Simple majority; qualified majority; consent</a:t>
            </a:r>
          </a:p>
          <a:p>
            <a:pPr lvl="1"/>
            <a:r>
              <a:rPr lang="en-GB" sz="1800" dirty="0"/>
              <a:t>Basis for specific majority levels?</a:t>
            </a:r>
          </a:p>
          <a:p>
            <a:r>
              <a:rPr lang="en-GB" sz="2000" dirty="0"/>
              <a:t>Matters decided</a:t>
            </a:r>
          </a:p>
          <a:p>
            <a:pPr lvl="1"/>
            <a:r>
              <a:rPr lang="en-GB" sz="1800" dirty="0"/>
              <a:t>Election of the board</a:t>
            </a:r>
          </a:p>
          <a:p>
            <a:pPr lvl="1"/>
            <a:r>
              <a:rPr lang="en-GB" sz="1800" dirty="0"/>
              <a:t>Changing articles of association</a:t>
            </a:r>
          </a:p>
          <a:p>
            <a:pPr lvl="1"/>
            <a:r>
              <a:rPr lang="en-GB" sz="1800" dirty="0"/>
              <a:t>Dividends</a:t>
            </a:r>
          </a:p>
          <a:p>
            <a:pPr lvl="1"/>
            <a:r>
              <a:rPr lang="en-GB" sz="1800" dirty="0"/>
              <a:t>Mergers and demergers</a:t>
            </a:r>
          </a:p>
          <a:p>
            <a:pPr lvl="1"/>
            <a:r>
              <a:rPr lang="en-GB" sz="1800" dirty="0"/>
              <a:t>Liquidation</a:t>
            </a:r>
          </a:p>
        </p:txBody>
      </p:sp>
    </p:spTree>
    <p:extLst>
      <p:ext uri="{BB962C8B-B14F-4D97-AF65-F5344CB8AC3E}">
        <p14:creationId xmlns:p14="http://schemas.microsoft.com/office/powerpoint/2010/main" val="205562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D0BB-9EB2-2193-8BFE-600823576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47F4B-9543-FCB1-B41A-26BA1C5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12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0B8CB-DAA5-0553-9F78-A496572A1ACF}"/>
              </a:ext>
            </a:extLst>
          </p:cNvPr>
          <p:cNvSpPr txBox="1"/>
          <p:nvPr/>
        </p:nvSpPr>
        <p:spPr>
          <a:xfrm>
            <a:off x="613131" y="503702"/>
            <a:ext cx="11222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Position of Shareholders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E24CED8E-4F1D-17E9-5414-C7A012CFB8D4}"/>
              </a:ext>
            </a:extLst>
          </p:cNvPr>
          <p:cNvSpPr txBox="1">
            <a:spLocks/>
          </p:cNvSpPr>
          <p:nvPr/>
        </p:nvSpPr>
        <p:spPr>
          <a:xfrm>
            <a:off x="613131" y="1425178"/>
            <a:ext cx="8982931" cy="43852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Equal treatment principle can affect types of transactions possible</a:t>
            </a:r>
          </a:p>
          <a:p>
            <a:pPr lvl="1"/>
            <a:r>
              <a:rPr lang="en-GB" sz="1800" dirty="0"/>
              <a:t>Pricing of securities offerings</a:t>
            </a:r>
          </a:p>
          <a:p>
            <a:pPr lvl="2"/>
            <a:r>
              <a:rPr lang="en-GB" sz="1700" dirty="0"/>
              <a:t>Procedures for related party transactions (Finnish CG Code)</a:t>
            </a:r>
          </a:p>
          <a:p>
            <a:r>
              <a:rPr lang="en-GB" sz="2000" dirty="0"/>
              <a:t>Conflicts of interest</a:t>
            </a:r>
          </a:p>
          <a:p>
            <a:pPr lvl="1"/>
            <a:r>
              <a:rPr lang="en-GB" sz="1800" dirty="0"/>
              <a:t>Conflict rules apply only in relation to release of liability of board members and legal disputes</a:t>
            </a:r>
          </a:p>
          <a:p>
            <a:pPr lvl="1"/>
            <a:r>
              <a:rPr lang="en-GB" sz="1800" dirty="0"/>
              <a:t>SHRD II may affect the position (related party transactions)</a:t>
            </a:r>
          </a:p>
          <a:p>
            <a:r>
              <a:rPr lang="en-GB" sz="2000" dirty="0"/>
              <a:t>Shareholder participation in general meetings</a:t>
            </a:r>
          </a:p>
          <a:p>
            <a:pPr lvl="1"/>
            <a:r>
              <a:rPr lang="en-GB" sz="1800" dirty="0"/>
              <a:t>No minimum quorum requirements</a:t>
            </a:r>
          </a:p>
          <a:p>
            <a:pPr lvl="1"/>
            <a:r>
              <a:rPr lang="en-GB" sz="1800" dirty="0"/>
              <a:t>Generally majority votes</a:t>
            </a:r>
          </a:p>
          <a:p>
            <a:pPr lvl="1"/>
            <a:r>
              <a:rPr lang="en-GB" sz="1800" dirty="0"/>
              <a:t>Qualified majority in key corporate decisions</a:t>
            </a:r>
          </a:p>
          <a:p>
            <a:pPr lvl="2"/>
            <a:r>
              <a:rPr lang="en-GB" sz="1700" dirty="0"/>
              <a:t>Change of articles, mergers and demergers, deviation from pre-emptive rights</a:t>
            </a:r>
          </a:p>
        </p:txBody>
      </p:sp>
    </p:spTree>
    <p:extLst>
      <p:ext uri="{BB962C8B-B14F-4D97-AF65-F5344CB8AC3E}">
        <p14:creationId xmlns:p14="http://schemas.microsoft.com/office/powerpoint/2010/main" val="200588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D6544-E441-C5BA-E02C-5AFBCB920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5464BB-BFBE-7B1E-F3CB-6D52EFAF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Board of Directors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F85BD-09E6-1969-C417-80FE51EE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05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71DC53-88D4-3624-600F-84EA0C70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14</a:t>
            </a:fld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730A1-DD43-7B03-E6BC-2EAFD005F012}"/>
              </a:ext>
            </a:extLst>
          </p:cNvPr>
          <p:cNvSpPr txBox="1"/>
          <p:nvPr/>
        </p:nvSpPr>
        <p:spPr>
          <a:xfrm>
            <a:off x="603606" y="532277"/>
            <a:ext cx="1122269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36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Overview of Key Principles Steering Board and CEO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0BCF6C-7A52-148A-82BA-68F0906B0D2C}"/>
              </a:ext>
            </a:extLst>
          </p:cNvPr>
          <p:cNvSpPr/>
          <p:nvPr/>
        </p:nvSpPr>
        <p:spPr>
          <a:xfrm>
            <a:off x="995910" y="2286000"/>
            <a:ext cx="1104899" cy="1143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3692EF-FD88-4A0D-4ED1-5950CC96B8BE}"/>
              </a:ext>
            </a:extLst>
          </p:cNvPr>
          <p:cNvSpPr/>
          <p:nvPr/>
        </p:nvSpPr>
        <p:spPr>
          <a:xfrm>
            <a:off x="3269730" y="2286001"/>
            <a:ext cx="1104899" cy="1143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C523C2-4196-B7F0-982C-040124E16FC4}"/>
              </a:ext>
            </a:extLst>
          </p:cNvPr>
          <p:cNvSpPr/>
          <p:nvPr/>
        </p:nvSpPr>
        <p:spPr>
          <a:xfrm>
            <a:off x="5543550" y="2286001"/>
            <a:ext cx="1104899" cy="114300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CBEDD-EA89-BFCE-77F2-0167801C7BCB}"/>
              </a:ext>
            </a:extLst>
          </p:cNvPr>
          <p:cNvSpPr/>
          <p:nvPr/>
        </p:nvSpPr>
        <p:spPr>
          <a:xfrm>
            <a:off x="7817370" y="2286001"/>
            <a:ext cx="1104899" cy="11430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B20BE5-B05D-8711-FB6A-7C1B574EA10D}"/>
              </a:ext>
            </a:extLst>
          </p:cNvPr>
          <p:cNvSpPr/>
          <p:nvPr/>
        </p:nvSpPr>
        <p:spPr>
          <a:xfrm>
            <a:off x="10091191" y="2286000"/>
            <a:ext cx="1104899" cy="114300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61776C-4E5E-6BDC-5399-4A9A97F05823}"/>
              </a:ext>
            </a:extLst>
          </p:cNvPr>
          <p:cNvGrpSpPr/>
          <p:nvPr/>
        </p:nvGrpSpPr>
        <p:grpSpPr>
          <a:xfrm>
            <a:off x="853610" y="3534166"/>
            <a:ext cx="1451953" cy="580781"/>
            <a:chOff x="1933" y="1855211"/>
            <a:chExt cx="1451953" cy="58078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711479-54DD-5ACC-3F74-5A15F6C2AC91}"/>
                </a:ext>
              </a:extLst>
            </p:cNvPr>
            <p:cNvSpPr/>
            <p:nvPr/>
          </p:nvSpPr>
          <p:spPr>
            <a:xfrm>
              <a:off x="1933" y="1855211"/>
              <a:ext cx="1451953" cy="580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1AFD6A-B377-484F-9ECE-779B3FFE74DB}"/>
                </a:ext>
              </a:extLst>
            </p:cNvPr>
            <p:cNvSpPr txBox="1"/>
            <p:nvPr/>
          </p:nvSpPr>
          <p:spPr>
            <a:xfrm>
              <a:off x="1933" y="1855211"/>
              <a:ext cx="1451953" cy="580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>
                  <a:solidFill>
                    <a:srgbClr val="0A3728"/>
                  </a:solidFill>
                </a:rPr>
                <a:t>Duty of care</a:t>
              </a:r>
              <a:endParaRPr lang="en-US" sz="1500" dirty="0">
                <a:solidFill>
                  <a:srgbClr val="0A3728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E9D0B5-C3AE-F6DA-957B-02C333A0CB78}"/>
              </a:ext>
            </a:extLst>
          </p:cNvPr>
          <p:cNvGrpSpPr/>
          <p:nvPr/>
        </p:nvGrpSpPr>
        <p:grpSpPr>
          <a:xfrm>
            <a:off x="3127431" y="3534167"/>
            <a:ext cx="1876854" cy="656981"/>
            <a:chOff x="1283077" y="1779011"/>
            <a:chExt cx="1876854" cy="65698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34DBA8-A7E0-44DB-DC04-3BB4EA2F6F3D}"/>
                </a:ext>
              </a:extLst>
            </p:cNvPr>
            <p:cNvSpPr/>
            <p:nvPr/>
          </p:nvSpPr>
          <p:spPr>
            <a:xfrm>
              <a:off x="1707978" y="1855211"/>
              <a:ext cx="1451953" cy="580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3D3414-B8BE-BAD7-5632-B8993A28452A}"/>
                </a:ext>
              </a:extLst>
            </p:cNvPr>
            <p:cNvSpPr txBox="1"/>
            <p:nvPr/>
          </p:nvSpPr>
          <p:spPr>
            <a:xfrm>
              <a:off x="1283077" y="1779011"/>
              <a:ext cx="1451953" cy="580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>
                  <a:solidFill>
                    <a:srgbClr val="0A3728"/>
                  </a:solidFill>
                </a:rPr>
                <a:t>Business judgement rule</a:t>
              </a:r>
              <a:endParaRPr lang="en-US" sz="1500" dirty="0">
                <a:solidFill>
                  <a:srgbClr val="0A3728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401282-264F-9696-3EEC-AB303FE97A7C}"/>
              </a:ext>
            </a:extLst>
          </p:cNvPr>
          <p:cNvGrpSpPr/>
          <p:nvPr/>
        </p:nvGrpSpPr>
        <p:grpSpPr>
          <a:xfrm>
            <a:off x="5304996" y="3534166"/>
            <a:ext cx="1451953" cy="580781"/>
            <a:chOff x="3414023" y="1855211"/>
            <a:chExt cx="1451953" cy="5807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26D4B5-1962-7B15-105C-39F464341E1A}"/>
                </a:ext>
              </a:extLst>
            </p:cNvPr>
            <p:cNvSpPr/>
            <p:nvPr/>
          </p:nvSpPr>
          <p:spPr>
            <a:xfrm>
              <a:off x="3414023" y="1855211"/>
              <a:ext cx="1451953" cy="580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B077A0-203B-EAB9-A066-33E844DA59EF}"/>
                </a:ext>
              </a:extLst>
            </p:cNvPr>
            <p:cNvSpPr txBox="1"/>
            <p:nvPr/>
          </p:nvSpPr>
          <p:spPr>
            <a:xfrm>
              <a:off x="3414023" y="1855211"/>
              <a:ext cx="1451953" cy="580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>
                  <a:solidFill>
                    <a:srgbClr val="0A3728"/>
                  </a:solidFill>
                </a:rPr>
                <a:t>Duty of loyalty</a:t>
              </a:r>
              <a:endParaRPr lang="en-US" sz="1500" dirty="0">
                <a:solidFill>
                  <a:srgbClr val="0A3728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F5B2F8-0697-E56F-15CF-A6A036D4FAF2}"/>
              </a:ext>
            </a:extLst>
          </p:cNvPr>
          <p:cNvGrpSpPr/>
          <p:nvPr/>
        </p:nvGrpSpPr>
        <p:grpSpPr>
          <a:xfrm>
            <a:off x="7643842" y="3534165"/>
            <a:ext cx="1451953" cy="580781"/>
            <a:chOff x="5120068" y="1855211"/>
            <a:chExt cx="1451953" cy="5807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C98398-8271-660F-9FCB-3A9BCA27AD31}"/>
                </a:ext>
              </a:extLst>
            </p:cNvPr>
            <p:cNvSpPr/>
            <p:nvPr/>
          </p:nvSpPr>
          <p:spPr>
            <a:xfrm>
              <a:off x="5120068" y="1855211"/>
              <a:ext cx="1451953" cy="580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B5D99F-4AC1-FC53-5318-6C8307FD74B9}"/>
                </a:ext>
              </a:extLst>
            </p:cNvPr>
            <p:cNvSpPr txBox="1"/>
            <p:nvPr/>
          </p:nvSpPr>
          <p:spPr>
            <a:xfrm>
              <a:off x="5120068" y="1855211"/>
              <a:ext cx="1451953" cy="580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>
                  <a:solidFill>
                    <a:srgbClr val="0A3728"/>
                  </a:solidFill>
                </a:rPr>
                <a:t>Equal treatment of shareholders</a:t>
              </a:r>
              <a:endParaRPr lang="en-US" sz="1500" dirty="0">
                <a:solidFill>
                  <a:srgbClr val="0A3728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230FC-DF8D-CD48-939B-8E8003B74DB2}"/>
              </a:ext>
            </a:extLst>
          </p:cNvPr>
          <p:cNvGrpSpPr/>
          <p:nvPr/>
        </p:nvGrpSpPr>
        <p:grpSpPr>
          <a:xfrm>
            <a:off x="9890159" y="3562985"/>
            <a:ext cx="1506962" cy="628163"/>
            <a:chOff x="6826113" y="1807829"/>
            <a:chExt cx="1506962" cy="6281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DB28D7-D469-0EAB-840D-EC2825831EE4}"/>
                </a:ext>
              </a:extLst>
            </p:cNvPr>
            <p:cNvSpPr/>
            <p:nvPr/>
          </p:nvSpPr>
          <p:spPr>
            <a:xfrm>
              <a:off x="6826113" y="1855211"/>
              <a:ext cx="1451953" cy="580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97E120-855E-0205-BEF4-33136BA644C5}"/>
                </a:ext>
              </a:extLst>
            </p:cNvPr>
            <p:cNvSpPr txBox="1"/>
            <p:nvPr/>
          </p:nvSpPr>
          <p:spPr>
            <a:xfrm>
              <a:off x="6881122" y="1807829"/>
              <a:ext cx="1451953" cy="5807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A3728"/>
                  </a:solidFill>
                  <a:effectLst/>
                  <a:uLnTx/>
                  <a:uFillTx/>
                  <a:ea typeface="+mn-ea"/>
                  <a:cs typeface="+mn-cs"/>
                </a:rPr>
                <a:t>Confidentiality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82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3E426-FB01-DD1A-AA63-64EDE9E39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D1355-4A45-985E-E0FD-F743CF79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15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2CEFE-C98D-48FA-EC74-5E47D8AE4F3B}"/>
              </a:ext>
            </a:extLst>
          </p:cNvPr>
          <p:cNvSpPr txBox="1"/>
          <p:nvPr/>
        </p:nvSpPr>
        <p:spPr>
          <a:xfrm>
            <a:off x="613131" y="503702"/>
            <a:ext cx="11222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Duty of Care and duty of loyalty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08FFBDE-6256-386F-FB1A-62D891792676}"/>
              </a:ext>
            </a:extLst>
          </p:cNvPr>
          <p:cNvSpPr txBox="1">
            <a:spLocks/>
          </p:cNvSpPr>
          <p:nvPr/>
        </p:nvSpPr>
        <p:spPr>
          <a:xfrm>
            <a:off x="613131" y="1425178"/>
            <a:ext cx="8982931" cy="438523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General Principles of Finnish company law (CA Chapters 1 and 6)</a:t>
            </a:r>
          </a:p>
          <a:p>
            <a:pPr lvl="1"/>
            <a:r>
              <a:rPr lang="en-GB" sz="1800" dirty="0"/>
              <a:t>Equal treatment of shareholders</a:t>
            </a:r>
          </a:p>
          <a:p>
            <a:pPr lvl="1"/>
            <a:r>
              <a:rPr lang="en-GB" sz="1800" dirty="0"/>
              <a:t>Purpose of the corporation</a:t>
            </a:r>
          </a:p>
          <a:p>
            <a:pPr lvl="1"/>
            <a:r>
              <a:rPr lang="en-GB" sz="1800" dirty="0"/>
              <a:t>Board duties</a:t>
            </a:r>
          </a:p>
          <a:p>
            <a:r>
              <a:rPr lang="en-GB" sz="2000" dirty="0"/>
              <a:t>Duty of Care:</a:t>
            </a:r>
          </a:p>
          <a:p>
            <a:pPr lvl="1"/>
            <a:r>
              <a:rPr lang="en-GB" sz="1800" dirty="0"/>
              <a:t>Duty of directors and officers to act carefully and </a:t>
            </a:r>
            <a:r>
              <a:rPr lang="en-GB" sz="1800" dirty="0" err="1"/>
              <a:t>skillfully</a:t>
            </a:r>
            <a:endParaRPr lang="en-GB" sz="1800" dirty="0"/>
          </a:p>
          <a:p>
            <a:pPr lvl="1"/>
            <a:r>
              <a:rPr lang="en-GB" sz="1800" dirty="0"/>
              <a:t>Special skills (e.g. financial, legal) can be taken into account</a:t>
            </a:r>
          </a:p>
          <a:p>
            <a:pPr lvl="1"/>
            <a:r>
              <a:rPr lang="en-GB" sz="1800" dirty="0"/>
              <a:t>Directors and officers must have informed themselves prior to making a business decision, of all material information reasonably available to them and relevant to their decision</a:t>
            </a:r>
          </a:p>
        </p:txBody>
      </p:sp>
    </p:spTree>
    <p:extLst>
      <p:ext uri="{BB962C8B-B14F-4D97-AF65-F5344CB8AC3E}">
        <p14:creationId xmlns:p14="http://schemas.microsoft.com/office/powerpoint/2010/main" val="104745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7727E-9F36-EDDD-4DBC-39C50D6BA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DF1DF-F455-8784-4ADD-341E629B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16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6AFF8-DCC4-3B98-22AF-BD153119199F}"/>
              </a:ext>
            </a:extLst>
          </p:cNvPr>
          <p:cNvSpPr txBox="1"/>
          <p:nvPr/>
        </p:nvSpPr>
        <p:spPr>
          <a:xfrm>
            <a:off x="613131" y="503702"/>
            <a:ext cx="11222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Duty of Care and duty of loyalty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A9F1CC9A-AA44-3712-AC2F-69FE0A5EFC7D}"/>
              </a:ext>
            </a:extLst>
          </p:cNvPr>
          <p:cNvSpPr txBox="1">
            <a:spLocks/>
          </p:cNvSpPr>
          <p:nvPr/>
        </p:nvSpPr>
        <p:spPr>
          <a:xfrm>
            <a:off x="613131" y="1425178"/>
            <a:ext cx="8982931" cy="438523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Duty of Loyalty</a:t>
            </a:r>
          </a:p>
          <a:p>
            <a:pPr lvl="1"/>
            <a:r>
              <a:rPr lang="en-GB" sz="1800" dirty="0"/>
              <a:t>Duty to act in the best interests of the company and all of its shareholders</a:t>
            </a:r>
          </a:p>
          <a:p>
            <a:pPr lvl="1"/>
            <a:r>
              <a:rPr lang="en-GB" sz="1800" dirty="0"/>
              <a:t>Duty to act in accordance with the purpose of the company</a:t>
            </a:r>
          </a:p>
          <a:p>
            <a:pPr lvl="2"/>
            <a:r>
              <a:rPr lang="en-GB" sz="1700" dirty="0"/>
              <a:t>Presumption is to generate profits for the shareholders </a:t>
            </a:r>
          </a:p>
          <a:p>
            <a:r>
              <a:rPr lang="en-GB" sz="2000" dirty="0"/>
              <a:t>“Business Judgment Rule”</a:t>
            </a:r>
          </a:p>
          <a:p>
            <a:pPr lvl="1"/>
            <a:r>
              <a:rPr lang="en-GB" sz="1800" dirty="0"/>
              <a:t>The judgement of the Board should not be challenged and they should not be held liable for their </a:t>
            </a:r>
            <a:r>
              <a:rPr lang="en-GB" sz="1800" b="1" dirty="0"/>
              <a:t>exercise of business judgement </a:t>
            </a:r>
            <a:r>
              <a:rPr lang="en-GB" sz="1800" dirty="0"/>
              <a:t>if they have acted with due care (absent conflict of interest)</a:t>
            </a:r>
          </a:p>
          <a:p>
            <a:pPr lvl="1"/>
            <a:r>
              <a:rPr lang="en-GB" sz="1800" dirty="0"/>
              <a:t>I.e. if a business decision would turn out to be a failure, the Board or the CEO cannot be held liable if it came to the decision through an appropriate process</a:t>
            </a:r>
          </a:p>
          <a:p>
            <a:pPr lvl="1"/>
            <a:r>
              <a:rPr lang="en-GB" sz="1800" dirty="0"/>
              <a:t>Emphasis on documentation has increased</a:t>
            </a:r>
          </a:p>
          <a:p>
            <a:endParaRPr lang="en-GB" sz="2000" dirty="0"/>
          </a:p>
          <a:p>
            <a:r>
              <a:rPr lang="en-GB" sz="2000" dirty="0"/>
              <a:t>General obligation of confidentiality (not limited to term)</a:t>
            </a:r>
          </a:p>
          <a:p>
            <a:pPr lvl="1"/>
            <a:r>
              <a:rPr lang="en-GB" sz="1800" dirty="0"/>
              <a:t>No disclosure of confidential corporate matters</a:t>
            </a:r>
          </a:p>
          <a:p>
            <a:pPr lvl="1"/>
            <a:r>
              <a:rPr lang="en-GB" sz="1800" dirty="0"/>
              <a:t>Criminal sanctions may apply</a:t>
            </a:r>
          </a:p>
        </p:txBody>
      </p:sp>
    </p:spTree>
    <p:extLst>
      <p:ext uri="{BB962C8B-B14F-4D97-AF65-F5344CB8AC3E}">
        <p14:creationId xmlns:p14="http://schemas.microsoft.com/office/powerpoint/2010/main" val="185600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DA7A1-08D2-FE20-0649-5680C6D19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F3C40-5BFC-79F6-AB37-806DD159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17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F64DC-E365-C276-2DA4-A63C8D148159}"/>
              </a:ext>
            </a:extLst>
          </p:cNvPr>
          <p:cNvSpPr txBox="1"/>
          <p:nvPr/>
        </p:nvSpPr>
        <p:spPr>
          <a:xfrm>
            <a:off x="613131" y="503702"/>
            <a:ext cx="11222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Conflicts of Interest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84B1A29-3239-7122-7D16-FE60D8BEA1D4}"/>
              </a:ext>
            </a:extLst>
          </p:cNvPr>
          <p:cNvSpPr txBox="1">
            <a:spLocks/>
          </p:cNvSpPr>
          <p:nvPr/>
        </p:nvSpPr>
        <p:spPr>
          <a:xfrm>
            <a:off x="613131" y="1425178"/>
            <a:ext cx="8982931" cy="438523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Board members</a:t>
            </a:r>
          </a:p>
          <a:p>
            <a:pPr lvl="1"/>
            <a:r>
              <a:rPr lang="en-GB" sz="1800" dirty="0"/>
              <a:t>Cannot participate in matters directly involving the board member (”contract”) or where personal interest is involved that conflicts with the interests of the company (CA 6:4)</a:t>
            </a:r>
          </a:p>
          <a:p>
            <a:pPr lvl="2"/>
            <a:r>
              <a:rPr lang="en-GB" sz="1700" dirty="0"/>
              <a:t>Scope of strict conflict rule relatively narrow</a:t>
            </a:r>
          </a:p>
          <a:p>
            <a:pPr lvl="1"/>
            <a:r>
              <a:rPr lang="en-GB" sz="1800" dirty="0"/>
              <a:t>Avoid participation if there are ”material connections” that could affect impartiality</a:t>
            </a:r>
          </a:p>
          <a:p>
            <a:pPr lvl="2"/>
            <a:r>
              <a:rPr lang="en-GB" sz="1700" dirty="0"/>
              <a:t>Opinions and contracts of ”related entity”</a:t>
            </a:r>
          </a:p>
          <a:p>
            <a:pPr lvl="2"/>
            <a:r>
              <a:rPr lang="en-GB" sz="1700" dirty="0"/>
              <a:t>Typically arise in takeover situations</a:t>
            </a:r>
          </a:p>
        </p:txBody>
      </p:sp>
    </p:spTree>
    <p:extLst>
      <p:ext uri="{BB962C8B-B14F-4D97-AF65-F5344CB8AC3E}">
        <p14:creationId xmlns:p14="http://schemas.microsoft.com/office/powerpoint/2010/main" val="261971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0E647A-C017-E53C-5CB7-1D396825F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04D57A-43AC-69D5-7403-AF2DE050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CG Code (2025)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D221E-50D6-A2E2-A038-412EACDB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94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9D83F-11E2-2CCA-0DDC-F74ED2FEB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F5E70-F2CF-F225-4E30-F30A0CC5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19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9F49E-E886-FF6A-23B6-54DB6F5461AB}"/>
              </a:ext>
            </a:extLst>
          </p:cNvPr>
          <p:cNvSpPr txBox="1"/>
          <p:nvPr/>
        </p:nvSpPr>
        <p:spPr>
          <a:xfrm>
            <a:off x="613131" y="503702"/>
            <a:ext cx="11222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The Corporate Governance Code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81CB8DE2-055B-C52B-451F-8572731DF8B6}"/>
              </a:ext>
            </a:extLst>
          </p:cNvPr>
          <p:cNvSpPr txBox="1">
            <a:spLocks/>
          </p:cNvSpPr>
          <p:nvPr/>
        </p:nvSpPr>
        <p:spPr>
          <a:xfrm>
            <a:off x="613131" y="1425178"/>
            <a:ext cx="8982931" cy="43852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27 Recommendations for</a:t>
            </a:r>
          </a:p>
          <a:p>
            <a:pPr lvl="1"/>
            <a:r>
              <a:rPr lang="en-GB" sz="1800" dirty="0"/>
              <a:t>General meetings</a:t>
            </a:r>
          </a:p>
          <a:p>
            <a:pPr lvl="1"/>
            <a:r>
              <a:rPr lang="en-GB" sz="1800" dirty="0"/>
              <a:t>Board composition and administration</a:t>
            </a:r>
          </a:p>
          <a:p>
            <a:pPr lvl="1"/>
            <a:r>
              <a:rPr lang="en-GB" sz="1800" dirty="0"/>
              <a:t>Committees</a:t>
            </a:r>
          </a:p>
          <a:p>
            <a:pPr lvl="1"/>
            <a:r>
              <a:rPr lang="en-GB" sz="1800" dirty="0"/>
              <a:t>Management</a:t>
            </a:r>
          </a:p>
          <a:p>
            <a:pPr lvl="1"/>
            <a:r>
              <a:rPr lang="en-GB" sz="1800" dirty="0"/>
              <a:t>Remuneration</a:t>
            </a:r>
          </a:p>
          <a:p>
            <a:pPr lvl="1"/>
            <a:r>
              <a:rPr lang="en-GB" sz="1800" dirty="0"/>
              <a:t>Governance (internal control, risk management etc.)</a:t>
            </a:r>
          </a:p>
          <a:p>
            <a:r>
              <a:rPr lang="en-GB" sz="2000" dirty="0"/>
              <a:t>Applied on a “comply-or-explain” basis</a:t>
            </a:r>
          </a:p>
          <a:p>
            <a:r>
              <a:rPr lang="en-GB" sz="2000" dirty="0"/>
              <a:t>Reporting Requirements</a:t>
            </a:r>
          </a:p>
          <a:p>
            <a:pPr lvl="1"/>
            <a:r>
              <a:rPr lang="en-GB" sz="1800" dirty="0"/>
              <a:t>CG Statement</a:t>
            </a:r>
          </a:p>
          <a:p>
            <a:pPr lvl="1"/>
            <a:r>
              <a:rPr lang="en-GB" sz="1800" dirty="0"/>
              <a:t>Remuneration Policy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4802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glass vase with water and a ball&#10;&#10;AI-generated content may be incorrect.">
            <a:extLst>
              <a:ext uri="{FF2B5EF4-FFF2-40B4-BE49-F238E27FC236}">
                <a16:creationId xmlns:a16="http://schemas.microsoft.com/office/drawing/2014/main" id="{5BBC058A-8C9F-9B6C-844D-CB661EC202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3FF24B-A4BC-F110-1CD3-337DF5CE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Content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903B44B-98A3-2C53-5026-3ACB43B19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”Firm” and the ”Corporation”</a:t>
            </a:r>
          </a:p>
          <a:p>
            <a:r>
              <a:rPr lang="en-GB" sz="2000" dirty="0"/>
              <a:t>Corporate Organs</a:t>
            </a:r>
          </a:p>
          <a:p>
            <a:r>
              <a:rPr lang="en-GB" sz="2000" dirty="0"/>
              <a:t>Corporate Stakeholders</a:t>
            </a:r>
          </a:p>
          <a:p>
            <a:r>
              <a:rPr lang="en-GB" sz="2000" dirty="0"/>
              <a:t>Functional Approach to CG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D2631-5630-1DE9-76C3-0807400C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680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FFACE-CEBA-6499-2B7B-7C6A4BDBD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58ED0-59A2-BB5C-4871-B1078A91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20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E68A4-426D-61BA-6EDC-E252B82E20A5}"/>
              </a:ext>
            </a:extLst>
          </p:cNvPr>
          <p:cNvSpPr txBox="1"/>
          <p:nvPr/>
        </p:nvSpPr>
        <p:spPr>
          <a:xfrm>
            <a:off x="613131" y="503702"/>
            <a:ext cx="11222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Key Board Related Governance Issues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5E6B25D5-4B8C-8066-3F12-9E5EC6E2D441}"/>
              </a:ext>
            </a:extLst>
          </p:cNvPr>
          <p:cNvSpPr txBox="1">
            <a:spLocks/>
          </p:cNvSpPr>
          <p:nvPr/>
        </p:nvSpPr>
        <p:spPr>
          <a:xfrm>
            <a:off x="613132" y="1425178"/>
            <a:ext cx="5111394" cy="438523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The Composition of the Board of Directors (Recommendation 8 and 9)</a:t>
            </a:r>
          </a:p>
          <a:p>
            <a:pPr lvl="1"/>
            <a:r>
              <a:rPr lang="en-GB" sz="1800" dirty="0"/>
              <a:t>Board to have sufficient size and competences</a:t>
            </a:r>
          </a:p>
          <a:p>
            <a:pPr lvl="1"/>
            <a:r>
              <a:rPr lang="en-GB" sz="1800" dirty="0"/>
              <a:t>Board diversity to be considered</a:t>
            </a:r>
          </a:p>
          <a:p>
            <a:pPr marL="180975" lvl="1" indent="0">
              <a:buNone/>
            </a:pPr>
            <a:endParaRPr lang="en-GB" sz="1800" dirty="0"/>
          </a:p>
          <a:p>
            <a:r>
              <a:rPr lang="en-GB" sz="2000" dirty="0"/>
              <a:t>Evaluation of independence (Recommendation 10)</a:t>
            </a:r>
          </a:p>
          <a:p>
            <a:pPr lvl="1"/>
            <a:r>
              <a:rPr lang="en-GB" sz="1800" dirty="0"/>
              <a:t>Independence from the Company</a:t>
            </a:r>
          </a:p>
          <a:p>
            <a:pPr lvl="1"/>
            <a:r>
              <a:rPr lang="en-GB" sz="1800" dirty="0"/>
              <a:t>Independence from Major Shareholders</a:t>
            </a:r>
          </a:p>
          <a:p>
            <a:pPr lvl="1"/>
            <a:r>
              <a:rPr lang="en-GB" sz="1800" dirty="0"/>
              <a:t>Overall evaluation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406F429-DB3C-0100-920B-5719B23A9FD7}"/>
              </a:ext>
            </a:extLst>
          </p:cNvPr>
          <p:cNvSpPr txBox="1">
            <a:spLocks/>
          </p:cNvSpPr>
          <p:nvPr/>
        </p:nvSpPr>
        <p:spPr>
          <a:xfrm>
            <a:off x="6224479" y="1348978"/>
            <a:ext cx="5111394" cy="438523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Right of Board of Directors to Receive Information (Recommendation 12)</a:t>
            </a:r>
          </a:p>
          <a:p>
            <a:pPr lvl="1"/>
            <a:r>
              <a:rPr lang="en-GB" sz="1800" dirty="0"/>
              <a:t>Distribution of sufficient information on operations, operating environment, financial position; new Board members to be properly introduced to the operations</a:t>
            </a:r>
          </a:p>
          <a:p>
            <a:endParaRPr lang="en-GB" sz="2000" dirty="0"/>
          </a:p>
          <a:p>
            <a:r>
              <a:rPr lang="en-GB" sz="2000" dirty="0"/>
              <a:t>Performance Evaluation of the Board of Directors (Recommendation 13)</a:t>
            </a:r>
          </a:p>
          <a:p>
            <a:pPr lvl="1"/>
            <a:r>
              <a:rPr lang="en-GB" sz="1800" dirty="0"/>
              <a:t>Annual evaluation of operations and working methods</a:t>
            </a:r>
          </a:p>
        </p:txBody>
      </p:sp>
    </p:spTree>
    <p:extLst>
      <p:ext uri="{BB962C8B-B14F-4D97-AF65-F5344CB8AC3E}">
        <p14:creationId xmlns:p14="http://schemas.microsoft.com/office/powerpoint/2010/main" val="1638756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A9E46-A0CB-7B93-2FDE-D4D5D0CB9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0247C3-0535-C2D8-AB90-851D59CA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21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D4EC2-37D2-CF1D-F867-420930732BC5}"/>
              </a:ext>
            </a:extLst>
          </p:cNvPr>
          <p:cNvSpPr txBox="1"/>
          <p:nvPr/>
        </p:nvSpPr>
        <p:spPr>
          <a:xfrm>
            <a:off x="613131" y="503702"/>
            <a:ext cx="11407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Establishment of Committees </a:t>
            </a:r>
            <a:b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</a:b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(Recommendations 14 and 15)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0FBBBB62-77F2-CF8E-19B5-9EC910CAE3A0}"/>
              </a:ext>
            </a:extLst>
          </p:cNvPr>
          <p:cNvSpPr txBox="1">
            <a:spLocks/>
          </p:cNvSpPr>
          <p:nvPr/>
        </p:nvSpPr>
        <p:spPr>
          <a:xfrm>
            <a:off x="613131" y="1864476"/>
            <a:ext cx="8982931" cy="438523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Board to decide on the committee structure and composition (members and chairman) </a:t>
            </a:r>
          </a:p>
          <a:p>
            <a:r>
              <a:rPr lang="en-GB" sz="2000" dirty="0"/>
              <a:t>Board to decide the main duties and operating principles of the committees in a written charter</a:t>
            </a:r>
          </a:p>
          <a:p>
            <a:r>
              <a:rPr lang="en-GB" sz="2000" dirty="0"/>
              <a:t>Committees to report to the Board</a:t>
            </a:r>
          </a:p>
        </p:txBody>
      </p:sp>
    </p:spTree>
    <p:extLst>
      <p:ext uri="{BB962C8B-B14F-4D97-AF65-F5344CB8AC3E}">
        <p14:creationId xmlns:p14="http://schemas.microsoft.com/office/powerpoint/2010/main" val="2371044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29FC5-6A90-D97D-E755-1D77B421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92171-C0C6-F670-9EB0-F695D2D2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22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3F7ED-89E0-1832-18FD-676362FD5C2B}"/>
              </a:ext>
            </a:extLst>
          </p:cNvPr>
          <p:cNvSpPr txBox="1"/>
          <p:nvPr/>
        </p:nvSpPr>
        <p:spPr>
          <a:xfrm>
            <a:off x="613131" y="503702"/>
            <a:ext cx="11407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Audit Committee (Recommendation 16)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81EBB9A-CCC3-45A2-85B8-72BD6094B939}"/>
              </a:ext>
            </a:extLst>
          </p:cNvPr>
          <p:cNvSpPr txBox="1">
            <a:spLocks/>
          </p:cNvSpPr>
          <p:nvPr/>
        </p:nvSpPr>
        <p:spPr>
          <a:xfrm>
            <a:off x="613131" y="1426326"/>
            <a:ext cx="8982931" cy="438523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Non-mandatory (if the statutory duties have been taken care of by other governing body) </a:t>
            </a:r>
          </a:p>
          <a:p>
            <a:r>
              <a:rPr lang="en-GB" sz="2000" dirty="0"/>
              <a:t>Majority of the members to be independent from the Company and at least one member to be independent from Company’s significant shareholders</a:t>
            </a:r>
          </a:p>
          <a:p>
            <a:r>
              <a:rPr lang="en-GB" sz="2000" dirty="0"/>
              <a:t>No operative management </a:t>
            </a:r>
          </a:p>
          <a:p>
            <a:r>
              <a:rPr lang="en-GB" sz="2000" dirty="0"/>
              <a:t>Expertise in accounting, bookkeeping or auditing</a:t>
            </a:r>
          </a:p>
          <a:p>
            <a:r>
              <a:rPr lang="en-GB" sz="2000" dirty="0"/>
              <a:t>N.B. changes to Companies Act -&gt; Audit Committee role and competence requirements accentuated</a:t>
            </a:r>
          </a:p>
        </p:txBody>
      </p:sp>
    </p:spTree>
    <p:extLst>
      <p:ext uri="{BB962C8B-B14F-4D97-AF65-F5344CB8AC3E}">
        <p14:creationId xmlns:p14="http://schemas.microsoft.com/office/powerpoint/2010/main" val="2816990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1EB32-6B9D-0495-DDCC-F9840E2A8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2D7F4-0EEA-2AA0-DE2D-EA07C1F3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23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BF533-C81B-9F84-CED5-CFB82D641C70}"/>
              </a:ext>
            </a:extLst>
          </p:cNvPr>
          <p:cNvSpPr txBox="1"/>
          <p:nvPr/>
        </p:nvSpPr>
        <p:spPr>
          <a:xfrm>
            <a:off x="613131" y="503702"/>
            <a:ext cx="11407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Other Committees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40CD6B9-62A8-F6F2-C810-4A0CF49AD9B0}"/>
              </a:ext>
            </a:extLst>
          </p:cNvPr>
          <p:cNvSpPr txBox="1">
            <a:spLocks/>
          </p:cNvSpPr>
          <p:nvPr/>
        </p:nvSpPr>
        <p:spPr>
          <a:xfrm>
            <a:off x="613131" y="1426326"/>
            <a:ext cx="8982931" cy="438523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Remuneration Committee (Recommendation 17)</a:t>
            </a:r>
          </a:p>
          <a:p>
            <a:pPr lvl="1"/>
            <a:r>
              <a:rPr lang="en-GB" sz="1800" dirty="0"/>
              <a:t>Prepare matters relating to:</a:t>
            </a:r>
          </a:p>
          <a:p>
            <a:pPr lvl="1"/>
            <a:r>
              <a:rPr lang="en-GB" sz="1800" dirty="0"/>
              <a:t>Remuneration of the CEO and other executives</a:t>
            </a:r>
          </a:p>
          <a:p>
            <a:pPr lvl="1"/>
            <a:r>
              <a:rPr lang="en-GB" sz="1800" dirty="0"/>
              <a:t>Remuneration principles</a:t>
            </a:r>
          </a:p>
          <a:p>
            <a:r>
              <a:rPr lang="en-GB" sz="2000" dirty="0"/>
              <a:t>Nomination Committee (Recommendation 18)</a:t>
            </a:r>
          </a:p>
          <a:p>
            <a:pPr lvl="1"/>
            <a:r>
              <a:rPr lang="en-GB" sz="1800" dirty="0"/>
              <a:t>Preparation of appointment and remuneration of Board of Directors / management</a:t>
            </a:r>
          </a:p>
          <a:p>
            <a:r>
              <a:rPr lang="en-GB" sz="2000" dirty="0"/>
              <a:t>Shareholders’ Nomination Board (Recommendation 19)</a:t>
            </a:r>
          </a:p>
          <a:p>
            <a:pPr lvl="1"/>
            <a:r>
              <a:rPr lang="en-GB" sz="1800" dirty="0"/>
              <a:t>Alternative way to prepare the appointment and remuneration of the Board</a:t>
            </a:r>
          </a:p>
        </p:txBody>
      </p:sp>
    </p:spTree>
    <p:extLst>
      <p:ext uri="{BB962C8B-B14F-4D97-AF65-F5344CB8AC3E}">
        <p14:creationId xmlns:p14="http://schemas.microsoft.com/office/powerpoint/2010/main" val="82725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C2C5A-D6AD-F36B-004D-D60470517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6F24A0-04DB-D311-3964-D2F4C3EA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4A7C1-8E45-5F07-F55B-39BC9321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76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53C80-ED25-8B7F-1CF3-3A3F41377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04E5C-CBE6-5C86-2551-302A0FBF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25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6E3BC-C5A4-74C3-F579-77D9AB6759A4}"/>
              </a:ext>
            </a:extLst>
          </p:cNvPr>
          <p:cNvSpPr txBox="1"/>
          <p:nvPr/>
        </p:nvSpPr>
        <p:spPr>
          <a:xfrm>
            <a:off x="613131" y="503702"/>
            <a:ext cx="11407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Management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6D825FBA-F896-7D88-A616-B25399A8690D}"/>
              </a:ext>
            </a:extLst>
          </p:cNvPr>
          <p:cNvSpPr txBox="1">
            <a:spLocks/>
          </p:cNvSpPr>
          <p:nvPr/>
        </p:nvSpPr>
        <p:spPr>
          <a:xfrm>
            <a:off x="613131" y="1426326"/>
            <a:ext cx="8982931" cy="438523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Management = CEO</a:t>
            </a:r>
          </a:p>
          <a:p>
            <a:pPr lvl="1"/>
            <a:r>
              <a:rPr lang="en-GB" sz="1800" dirty="0"/>
              <a:t>CEO is a corporate organ for legal purposes</a:t>
            </a:r>
          </a:p>
          <a:p>
            <a:r>
              <a:rPr lang="en-GB" sz="2000" dirty="0"/>
              <a:t>Manages day to day operations</a:t>
            </a:r>
          </a:p>
          <a:p>
            <a:r>
              <a:rPr lang="en-GB" sz="2000" dirty="0"/>
              <a:t>Leads the management team</a:t>
            </a:r>
          </a:p>
          <a:p>
            <a:r>
              <a:rPr lang="en-GB" sz="2000" dirty="0"/>
              <a:t>Typically appoints and dismisses key personnel</a:t>
            </a:r>
          </a:p>
          <a:p>
            <a:r>
              <a:rPr lang="en-GB" sz="2000" dirty="0"/>
              <a:t>Reports to the board</a:t>
            </a:r>
          </a:p>
          <a:p>
            <a:r>
              <a:rPr lang="en-GB" sz="2000" dirty="0"/>
              <a:t>Authority based on position and board authorization</a:t>
            </a:r>
          </a:p>
          <a:p>
            <a:pPr lvl="1"/>
            <a:r>
              <a:rPr lang="en-GB" sz="1800" dirty="0"/>
              <a:t>Typically authorization matrix used</a:t>
            </a:r>
          </a:p>
        </p:txBody>
      </p:sp>
    </p:spTree>
    <p:extLst>
      <p:ext uri="{BB962C8B-B14F-4D97-AF65-F5344CB8AC3E}">
        <p14:creationId xmlns:p14="http://schemas.microsoft.com/office/powerpoint/2010/main" val="3583348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E16B5-CB56-4D02-B5DD-ADB07D714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26EEB5-26E1-1BA9-D86B-E440B1F9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Corporate Stakeholders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52CD6-8815-5B7C-85C1-A4A82664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58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8857C-5C9E-86EF-0E78-3384F1273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738A-A45F-E006-F775-BDB5DFE5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27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78C4E-3D6D-3E72-50FF-AF22FDD2552E}"/>
              </a:ext>
            </a:extLst>
          </p:cNvPr>
          <p:cNvSpPr txBox="1"/>
          <p:nvPr/>
        </p:nvSpPr>
        <p:spPr>
          <a:xfrm>
            <a:off x="613131" y="503702"/>
            <a:ext cx="11407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Corporate Stakeholders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32191CC-31B9-9E07-41F3-BCCD2E3B934B}"/>
              </a:ext>
            </a:extLst>
          </p:cNvPr>
          <p:cNvSpPr txBox="1">
            <a:spLocks/>
          </p:cNvSpPr>
          <p:nvPr/>
        </p:nvSpPr>
        <p:spPr>
          <a:xfrm>
            <a:off x="613131" y="1426326"/>
            <a:ext cx="8982931" cy="43852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Traditional:</a:t>
            </a:r>
          </a:p>
          <a:p>
            <a:pPr lvl="1"/>
            <a:r>
              <a:rPr lang="en-GB" sz="1800" dirty="0"/>
              <a:t>Shareholders</a:t>
            </a:r>
          </a:p>
          <a:p>
            <a:pPr lvl="1"/>
            <a:r>
              <a:rPr lang="en-GB" sz="1800" dirty="0"/>
              <a:t>Board and Top Management</a:t>
            </a:r>
          </a:p>
          <a:p>
            <a:pPr lvl="1"/>
            <a:r>
              <a:rPr lang="en-GB" sz="1800" dirty="0"/>
              <a:t>Employees</a:t>
            </a:r>
          </a:p>
          <a:p>
            <a:pPr marL="0" indent="0">
              <a:buNone/>
            </a:pPr>
            <a:r>
              <a:rPr lang="en-GB" sz="2000" dirty="0"/>
              <a:t>Business:</a:t>
            </a:r>
          </a:p>
          <a:p>
            <a:pPr lvl="1"/>
            <a:r>
              <a:rPr lang="en-GB" sz="1800" dirty="0"/>
              <a:t>Creditors</a:t>
            </a:r>
          </a:p>
          <a:p>
            <a:pPr lvl="1"/>
            <a:r>
              <a:rPr lang="en-GB" sz="1800" dirty="0"/>
              <a:t>Suppliers</a:t>
            </a:r>
          </a:p>
          <a:p>
            <a:pPr lvl="1"/>
            <a:r>
              <a:rPr lang="en-GB" sz="1800" dirty="0"/>
              <a:t>Customers</a:t>
            </a:r>
          </a:p>
          <a:p>
            <a:pPr marL="0" indent="0">
              <a:buNone/>
            </a:pPr>
            <a:r>
              <a:rPr lang="en-GB" sz="2000" dirty="0"/>
              <a:t>Politics:</a:t>
            </a:r>
          </a:p>
          <a:p>
            <a:pPr lvl="1"/>
            <a:r>
              <a:rPr lang="en-GB" sz="1800" dirty="0"/>
              <a:t>Interest groups</a:t>
            </a:r>
          </a:p>
          <a:p>
            <a:pPr lvl="1"/>
            <a:r>
              <a:rPr lang="en-GB" sz="1800" dirty="0"/>
              <a:t>Larger pol. constituencies</a:t>
            </a:r>
          </a:p>
          <a:p>
            <a:pPr lvl="1"/>
            <a:r>
              <a:rPr lang="en-GB" sz="1800" dirty="0"/>
              <a:t>Pol. entrepreneurs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1CA875BE-035D-8651-A42F-1B2AB3458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348436"/>
              </p:ext>
            </p:extLst>
          </p:nvPr>
        </p:nvGraphicFramePr>
        <p:xfrm>
          <a:off x="4822825" y="6572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A6A26D8-716F-BF3D-8159-7CE97938C1F0}"/>
              </a:ext>
            </a:extLst>
          </p:cNvPr>
          <p:cNvSpPr txBox="1"/>
          <p:nvPr/>
        </p:nvSpPr>
        <p:spPr>
          <a:xfrm>
            <a:off x="10557012" y="3020309"/>
            <a:ext cx="8042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</a:rPr>
              <a:t>Political interest groups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43C03-F68A-4EC4-738A-EF94846E9BD1}"/>
              </a:ext>
            </a:extLst>
          </p:cNvPr>
          <p:cNvSpPr txBox="1"/>
          <p:nvPr/>
        </p:nvSpPr>
        <p:spPr>
          <a:xfrm>
            <a:off x="9896857" y="4711486"/>
            <a:ext cx="10102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BAAEF-276C-7A66-BF94-D67435805EF1}"/>
              </a:ext>
            </a:extLst>
          </p:cNvPr>
          <p:cNvSpPr txBox="1"/>
          <p:nvPr/>
        </p:nvSpPr>
        <p:spPr>
          <a:xfrm>
            <a:off x="8306377" y="5285480"/>
            <a:ext cx="11608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E4791-639A-2E3F-114C-B3CCCD32160C}"/>
              </a:ext>
            </a:extLst>
          </p:cNvPr>
          <p:cNvSpPr txBox="1"/>
          <p:nvPr/>
        </p:nvSpPr>
        <p:spPr>
          <a:xfrm>
            <a:off x="6129741" y="3135724"/>
            <a:ext cx="127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Shareholders / minority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4B621-9FC6-A9B5-614A-2D5D13660889}"/>
              </a:ext>
            </a:extLst>
          </p:cNvPr>
          <p:cNvSpPr txBox="1"/>
          <p:nvPr/>
        </p:nvSpPr>
        <p:spPr>
          <a:xfrm>
            <a:off x="6905337" y="4611458"/>
            <a:ext cx="1000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</a:rPr>
              <a:t>Board of Directors</a:t>
            </a:r>
          </a:p>
        </p:txBody>
      </p:sp>
    </p:spTree>
    <p:extLst>
      <p:ext uri="{BB962C8B-B14F-4D97-AF65-F5344CB8AC3E}">
        <p14:creationId xmlns:p14="http://schemas.microsoft.com/office/powerpoint/2010/main" val="614228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28B06-BC72-A1CB-092F-B634A62F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AF4CE7-E08A-CD3F-97E4-8C98C54D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28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4276A-8F0E-B141-60A4-F41D278C106F}"/>
              </a:ext>
            </a:extLst>
          </p:cNvPr>
          <p:cNvSpPr txBox="1"/>
          <p:nvPr/>
        </p:nvSpPr>
        <p:spPr>
          <a:xfrm>
            <a:off x="613131" y="503702"/>
            <a:ext cx="11407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Approach to CG: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28C56-1AB6-9C82-10AA-89604025E3FE}"/>
              </a:ext>
            </a:extLst>
          </p:cNvPr>
          <p:cNvSpPr txBox="1"/>
          <p:nvPr/>
        </p:nvSpPr>
        <p:spPr>
          <a:xfrm>
            <a:off x="695325" y="12606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A3728"/>
                </a:solidFill>
              </a:rPr>
              <a:t>“Result of bargaining in a given institutional environment”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F2E81C7-46B4-10F3-EB4F-8A1FD585C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005272"/>
              </p:ext>
            </p:extLst>
          </p:nvPr>
        </p:nvGraphicFramePr>
        <p:xfrm>
          <a:off x="2118405" y="1828800"/>
          <a:ext cx="8496300" cy="493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6CBF575-740A-1A1F-EB1E-2A1A63FAC9F6}"/>
              </a:ext>
            </a:extLst>
          </p:cNvPr>
          <p:cNvSpPr txBox="1"/>
          <p:nvPr/>
        </p:nvSpPr>
        <p:spPr>
          <a:xfrm>
            <a:off x="4276725" y="2479988"/>
            <a:ext cx="157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A3728"/>
                </a:solidFill>
              </a:rPr>
              <a:t>Political Environment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BF87C-227B-280F-3670-AA8AC770AFBF}"/>
              </a:ext>
            </a:extLst>
          </p:cNvPr>
          <p:cNvSpPr txBox="1"/>
          <p:nvPr/>
        </p:nvSpPr>
        <p:spPr>
          <a:xfrm>
            <a:off x="6778300" y="2532793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A3728"/>
                </a:solidFill>
              </a:rPr>
              <a:t>Regulation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8E082-2732-B8C2-E9D1-5C0C2AE9ADE0}"/>
              </a:ext>
            </a:extLst>
          </p:cNvPr>
          <p:cNvSpPr txBox="1"/>
          <p:nvPr/>
        </p:nvSpPr>
        <p:spPr>
          <a:xfrm>
            <a:off x="4672540" y="37420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0A3728"/>
                </a:solidFill>
              </a:rPr>
              <a:t>Entrepeneurs</a:t>
            </a:r>
            <a:endParaRPr lang="en-GB" sz="1600" dirty="0">
              <a:solidFill>
                <a:srgbClr val="0A372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8CB64-FDC2-0A84-4F82-D9D5AE115B5A}"/>
              </a:ext>
            </a:extLst>
          </p:cNvPr>
          <p:cNvSpPr txBox="1"/>
          <p:nvPr/>
        </p:nvSpPr>
        <p:spPr>
          <a:xfrm>
            <a:off x="6790276" y="3740994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A3728"/>
                </a:solidFill>
              </a:rPr>
              <a:t>Investors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998C7-6A75-AB3F-A09E-8CB3C383D004}"/>
              </a:ext>
            </a:extLst>
          </p:cNvPr>
          <p:cNvSpPr txBox="1"/>
          <p:nvPr/>
        </p:nvSpPr>
        <p:spPr>
          <a:xfrm>
            <a:off x="5848350" y="4959123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A3728"/>
                </a:solidFill>
              </a:rPr>
              <a:t>Employees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07EC8-1AED-2A3E-1E33-1C660E886FA7}"/>
              </a:ext>
            </a:extLst>
          </p:cNvPr>
          <p:cNvSpPr txBox="1"/>
          <p:nvPr/>
        </p:nvSpPr>
        <p:spPr>
          <a:xfrm>
            <a:off x="5414008" y="6240880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A3728"/>
                </a:solidFill>
              </a:rPr>
              <a:t>Market Structure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7ADA0F-B2F5-2DD2-073E-13DA967DD095}"/>
              </a:ext>
            </a:extLst>
          </p:cNvPr>
          <p:cNvCxnSpPr>
            <a:cxnSpLocks/>
          </p:cNvCxnSpPr>
          <p:nvPr/>
        </p:nvCxnSpPr>
        <p:spPr>
          <a:xfrm>
            <a:off x="6076336" y="3910271"/>
            <a:ext cx="70196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0319F2-AACB-0693-7A5A-8EC6C3980E34}"/>
              </a:ext>
            </a:extLst>
          </p:cNvPr>
          <p:cNvCxnSpPr>
            <a:cxnSpLocks/>
          </p:cNvCxnSpPr>
          <p:nvPr/>
        </p:nvCxnSpPr>
        <p:spPr>
          <a:xfrm>
            <a:off x="5286375" y="4383005"/>
            <a:ext cx="421616" cy="54482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6F7018-F5AE-F582-53FE-7FE92F2B301E}"/>
              </a:ext>
            </a:extLst>
          </p:cNvPr>
          <p:cNvCxnSpPr>
            <a:cxnSpLocks/>
          </p:cNvCxnSpPr>
          <p:nvPr/>
        </p:nvCxnSpPr>
        <p:spPr>
          <a:xfrm flipH="1">
            <a:off x="7021083" y="4278340"/>
            <a:ext cx="494503" cy="64429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31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8945-7084-6F3A-6F01-9EA10F872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interest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66B28-9BC0-FE6B-9A37-9CC422398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E5D322A-68ED-BE7B-AC99-A876C1A2FB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3B774-8601-D515-5968-161157F14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799" y="4420541"/>
            <a:ext cx="4726749" cy="109968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Klaus Ilmonen</a:t>
            </a:r>
          </a:p>
          <a:p>
            <a:r>
              <a:rPr lang="en-GB" dirty="0"/>
              <a:t>Doctor of Laws (U. of Helsinki)</a:t>
            </a:r>
          </a:p>
          <a:p>
            <a:r>
              <a:rPr lang="en-GB" dirty="0"/>
              <a:t>LL.M. (Columbia Law School)</a:t>
            </a:r>
          </a:p>
          <a:p>
            <a:r>
              <a:rPr lang="en-GB" dirty="0"/>
              <a:t>Visiting Researcher (HLS)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/>
        </p:nvGrpSpPr>
        <p:grpSpPr bwMode="gray">
          <a:xfrm>
            <a:off x="640799" y="486926"/>
            <a:ext cx="1266368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32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3D9F96-DADB-D0F5-81B3-6ECB1F4D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“Firm” and the “Corporation”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C098E-466A-198B-ECBD-22E99912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887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671D7-AC20-AD7F-33E6-88824C35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189D3-0D02-9A1E-F27A-E1F90EE310D0}"/>
              </a:ext>
            </a:extLst>
          </p:cNvPr>
          <p:cNvSpPr txBox="1"/>
          <p:nvPr/>
        </p:nvSpPr>
        <p:spPr>
          <a:xfrm>
            <a:off x="592583" y="493428"/>
            <a:ext cx="11222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6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The ”firm” and the ”corporation”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51FC49D5-9A9A-4115-FD15-D5B7DD64EB1B}"/>
              </a:ext>
            </a:extLst>
          </p:cNvPr>
          <p:cNvSpPr txBox="1">
            <a:spLocks/>
          </p:cNvSpPr>
          <p:nvPr/>
        </p:nvSpPr>
        <p:spPr>
          <a:xfrm>
            <a:off x="695324" y="1625203"/>
            <a:ext cx="8982931" cy="43852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The firm as a ”nexus of contracts”</a:t>
            </a:r>
          </a:p>
          <a:p>
            <a:pPr lvl="1"/>
            <a:r>
              <a:rPr lang="en-GB" sz="1800" dirty="0"/>
              <a:t>Agency theory and contracting</a:t>
            </a:r>
          </a:p>
          <a:p>
            <a:pPr lvl="1"/>
            <a:r>
              <a:rPr lang="en-GB" sz="1800" dirty="0"/>
              <a:t>Jensen &amp; </a:t>
            </a:r>
            <a:r>
              <a:rPr lang="en-GB" sz="1800" dirty="0" err="1"/>
              <a:t>Meckling</a:t>
            </a:r>
            <a:endParaRPr lang="en-GB" sz="1800" dirty="0"/>
          </a:p>
          <a:p>
            <a:endParaRPr lang="en-GB" sz="2000" dirty="0"/>
          </a:p>
          <a:p>
            <a:r>
              <a:rPr lang="en-GB" sz="2000" dirty="0"/>
              <a:t>The ”corporation”</a:t>
            </a:r>
          </a:p>
          <a:p>
            <a:pPr lvl="1"/>
            <a:r>
              <a:rPr lang="en-GB" sz="1800" dirty="0" err="1"/>
              <a:t>Kraakman</a:t>
            </a:r>
            <a:r>
              <a:rPr lang="en-GB" sz="1800" dirty="0"/>
              <a:t> et al. (Legally defined)</a:t>
            </a:r>
          </a:p>
          <a:p>
            <a:pPr lvl="1"/>
            <a:r>
              <a:rPr lang="en-GB" sz="1800" dirty="0"/>
              <a:t>Legal personality</a:t>
            </a:r>
          </a:p>
          <a:p>
            <a:pPr lvl="1"/>
            <a:r>
              <a:rPr lang="en-GB" sz="1800" dirty="0"/>
              <a:t>Limited liability</a:t>
            </a:r>
          </a:p>
          <a:p>
            <a:pPr lvl="1"/>
            <a:r>
              <a:rPr lang="en-GB" sz="1800" dirty="0"/>
              <a:t>Transferable shares</a:t>
            </a:r>
          </a:p>
          <a:p>
            <a:pPr lvl="1"/>
            <a:r>
              <a:rPr lang="en-GB" sz="1800" dirty="0"/>
              <a:t>Delegated management / board structure</a:t>
            </a:r>
          </a:p>
          <a:p>
            <a:pPr lvl="1"/>
            <a:r>
              <a:rPr lang="en-GB" sz="1800" dirty="0"/>
              <a:t>Investor ownership</a:t>
            </a:r>
          </a:p>
        </p:txBody>
      </p:sp>
    </p:spTree>
    <p:extLst>
      <p:ext uri="{BB962C8B-B14F-4D97-AF65-F5344CB8AC3E}">
        <p14:creationId xmlns:p14="http://schemas.microsoft.com/office/powerpoint/2010/main" val="221950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EE2B2-08D5-427A-1572-EDFBE0E7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82453-04AE-3F08-BF1D-B79715AB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Corporate Governance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2ADAD-CBC9-7E54-528D-72A9D25D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7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FCA49-6BA8-D048-90EA-1812DCAF6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D89936-7EF7-C4AA-4F07-AEAF8D55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6F50E-A19D-9596-9E5F-F8423E7937FA}"/>
              </a:ext>
            </a:extLst>
          </p:cNvPr>
          <p:cNvSpPr txBox="1"/>
          <p:nvPr/>
        </p:nvSpPr>
        <p:spPr>
          <a:xfrm>
            <a:off x="592583" y="493428"/>
            <a:ext cx="11222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6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Finnish corporate law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E32E685B-DD4E-E0DB-52AC-00A5881206D5}"/>
              </a:ext>
            </a:extLst>
          </p:cNvPr>
          <p:cNvSpPr txBox="1">
            <a:spLocks/>
          </p:cNvSpPr>
          <p:nvPr/>
        </p:nvSpPr>
        <p:spPr>
          <a:xfrm>
            <a:off x="695325" y="1625203"/>
            <a:ext cx="10205556" cy="438523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Developed during the 20th century</a:t>
            </a:r>
          </a:p>
          <a:p>
            <a:r>
              <a:rPr lang="en-GB" sz="2000" dirty="0"/>
              <a:t>Based on Nordic models</a:t>
            </a:r>
          </a:p>
          <a:p>
            <a:r>
              <a:rPr lang="en-GB" sz="2000" dirty="0"/>
              <a:t>Traditionally ”bank-friendly” / ”owner-friendly”</a:t>
            </a:r>
          </a:p>
          <a:p>
            <a:pPr lvl="1"/>
            <a:r>
              <a:rPr lang="en-GB" sz="1800" dirty="0"/>
              <a:t>Insolvency law			 large shareholder power	</a:t>
            </a:r>
          </a:p>
          <a:p>
            <a:pPr lvl="1"/>
            <a:r>
              <a:rPr lang="en-GB" sz="1800" dirty="0"/>
              <a:t>Creditor rights				 GM and bd election process</a:t>
            </a:r>
          </a:p>
          <a:p>
            <a:pPr lvl="1"/>
            <a:r>
              <a:rPr lang="en-GB" sz="1800" dirty="0"/>
              <a:t>Taxation of dividends			A/B shares and taxation</a:t>
            </a:r>
          </a:p>
          <a:p>
            <a:r>
              <a:rPr lang="en-GB" sz="2000" dirty="0"/>
              <a:t>”Recent” developments</a:t>
            </a:r>
          </a:p>
          <a:p>
            <a:pPr lvl="1"/>
            <a:r>
              <a:rPr lang="en-GB" sz="1800" dirty="0"/>
              <a:t>Financial crisis (labour nothing to lose =&gt; increase of min. rights)</a:t>
            </a:r>
          </a:p>
          <a:p>
            <a:pPr lvl="1"/>
            <a:r>
              <a:rPr lang="en-GB" sz="1800" dirty="0"/>
              <a:t>International investors = &gt; (</a:t>
            </a:r>
            <a:r>
              <a:rPr lang="en-GB" sz="1800" dirty="0" err="1"/>
              <a:t>Anglo-saxon</a:t>
            </a:r>
            <a:r>
              <a:rPr lang="en-GB" sz="1800" dirty="0"/>
              <a:t> ”CG forms” introduced)</a:t>
            </a:r>
          </a:p>
          <a:p>
            <a:pPr lvl="1"/>
            <a:r>
              <a:rPr lang="en-GB" sz="1800" dirty="0"/>
              <a:t>EU =&gt; (stronger impact on small countries)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81D56-BC73-3917-A526-3190D67DB74D}"/>
              </a:ext>
            </a:extLst>
          </p:cNvPr>
          <p:cNvSpPr txBox="1"/>
          <p:nvPr/>
        </p:nvSpPr>
        <p:spPr>
          <a:xfrm>
            <a:off x="909262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BC2E8EF-BB19-FC66-0728-64C82676B1B9}"/>
              </a:ext>
            </a:extLst>
          </p:cNvPr>
          <p:cNvSpPr/>
          <p:nvPr/>
        </p:nvSpPr>
        <p:spPr>
          <a:xfrm>
            <a:off x="5198722" y="3098657"/>
            <a:ext cx="82193" cy="11301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18E3C94-548F-7C42-20DA-1BE5AD74BCF4}"/>
              </a:ext>
            </a:extLst>
          </p:cNvPr>
          <p:cNvSpPr/>
          <p:nvPr/>
        </p:nvSpPr>
        <p:spPr>
          <a:xfrm>
            <a:off x="5198722" y="3518900"/>
            <a:ext cx="82193" cy="11301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42236BF-E268-69BB-AE14-AB78C0C1873F}"/>
              </a:ext>
            </a:extLst>
          </p:cNvPr>
          <p:cNvSpPr/>
          <p:nvPr/>
        </p:nvSpPr>
        <p:spPr>
          <a:xfrm>
            <a:off x="5198723" y="3939143"/>
            <a:ext cx="82193" cy="11301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6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lass vase with water and a ball&#10;&#10;AI-generated content may be incorrect.">
            <a:extLst>
              <a:ext uri="{FF2B5EF4-FFF2-40B4-BE49-F238E27FC236}">
                <a16:creationId xmlns:a16="http://schemas.microsoft.com/office/drawing/2014/main" id="{BD0D8178-EC3F-068C-0919-EB31564AE0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6" r="3176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297982-DBF4-FFE1-63E1-32C27A40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Framework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A0A57-F77E-5BC5-94F6-08C1CD679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1900" dirty="0"/>
              <a:t>Mandatory laws and regulations</a:t>
            </a:r>
          </a:p>
          <a:p>
            <a:pPr lvl="1"/>
            <a:r>
              <a:rPr lang="en-GB" sz="1700" dirty="0"/>
              <a:t>Companies Act</a:t>
            </a:r>
          </a:p>
          <a:p>
            <a:pPr lvl="1"/>
            <a:r>
              <a:rPr lang="en-GB" sz="1700" dirty="0"/>
              <a:t>Securities Markets Act</a:t>
            </a:r>
          </a:p>
          <a:p>
            <a:pPr lvl="1"/>
            <a:r>
              <a:rPr lang="en-GB" sz="1700" dirty="0"/>
              <a:t>Accounting Act and Auditing Act</a:t>
            </a:r>
          </a:p>
          <a:p>
            <a:pPr lvl="1"/>
            <a:r>
              <a:rPr lang="en-GB" sz="1700" dirty="0"/>
              <a:t>EU regulation and international recommendations </a:t>
            </a:r>
            <a:br>
              <a:rPr lang="en-GB" sz="1700" dirty="0"/>
            </a:br>
            <a:r>
              <a:rPr lang="en-GB" sz="1700" dirty="0"/>
              <a:t>(such as ESMA) </a:t>
            </a:r>
          </a:p>
          <a:p>
            <a:pPr lvl="1"/>
            <a:r>
              <a:rPr lang="en-GB" sz="1700" dirty="0"/>
              <a:t>Decrees by the Ministry of Finance</a:t>
            </a:r>
          </a:p>
          <a:p>
            <a:pPr lvl="1"/>
            <a:r>
              <a:rPr lang="en-GB" sz="1700" dirty="0"/>
              <a:t>FIN-FSA’s regulations and guidelines</a:t>
            </a:r>
          </a:p>
          <a:p>
            <a:endParaRPr lang="en-GB" sz="1900" dirty="0"/>
          </a:p>
          <a:p>
            <a:r>
              <a:rPr lang="en-GB" sz="1900" dirty="0"/>
              <a:t>Other regulations</a:t>
            </a:r>
          </a:p>
          <a:p>
            <a:pPr lvl="1"/>
            <a:r>
              <a:rPr lang="en-GB" sz="1700" dirty="0"/>
              <a:t>Rules of the Stock Exchange</a:t>
            </a:r>
          </a:p>
          <a:p>
            <a:pPr lvl="1"/>
            <a:r>
              <a:rPr lang="en-GB" sz="1700" dirty="0"/>
              <a:t>Guidelines for Insiders</a:t>
            </a:r>
          </a:p>
          <a:p>
            <a:pPr lvl="1"/>
            <a:r>
              <a:rPr lang="en-GB" sz="1700" dirty="0"/>
              <a:t>The Finnish Corporate Governance Code (2025)</a:t>
            </a:r>
          </a:p>
          <a:p>
            <a:pPr lvl="1"/>
            <a:r>
              <a:rPr lang="en-GB" sz="1700" dirty="0"/>
              <a:t>The Helsinki Takeover Code (2022)</a:t>
            </a:r>
          </a:p>
          <a:p>
            <a:pPr lvl="1"/>
            <a:r>
              <a:rPr lang="en-GB" sz="1700" dirty="0"/>
              <a:t>Company specific rules and regulations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15001-A4FC-FF5B-58EF-CF52882E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307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2B2FC-5DD2-4BC1-8E8B-22BBF1FA3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CD85E-5EC2-3A15-0C20-36D0C50A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8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1FD5D-D251-9F0C-EE68-7E81E644A82D}"/>
              </a:ext>
            </a:extLst>
          </p:cNvPr>
          <p:cNvSpPr txBox="1"/>
          <p:nvPr/>
        </p:nvSpPr>
        <p:spPr>
          <a:xfrm>
            <a:off x="613131" y="503702"/>
            <a:ext cx="11222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6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Key areas of corporate law for CG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0EA84DB6-0319-DA56-46AF-DD3D460C7D78}"/>
              </a:ext>
            </a:extLst>
          </p:cNvPr>
          <p:cNvSpPr txBox="1">
            <a:spLocks/>
          </p:cNvSpPr>
          <p:nvPr/>
        </p:nvSpPr>
        <p:spPr>
          <a:xfrm>
            <a:off x="695324" y="1625203"/>
            <a:ext cx="8982931" cy="43852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Financial Structure  and shareholder rights</a:t>
            </a:r>
          </a:p>
          <a:p>
            <a:pPr lvl="1"/>
            <a:r>
              <a:rPr lang="en-GB" sz="1800" dirty="0"/>
              <a:t>Equity, debt, hybrids</a:t>
            </a:r>
          </a:p>
          <a:p>
            <a:r>
              <a:rPr lang="en-GB" sz="2000" dirty="0"/>
              <a:t>Minority shareholder protection</a:t>
            </a:r>
          </a:p>
          <a:p>
            <a:pPr lvl="1"/>
            <a:r>
              <a:rPr lang="en-GB" sz="1800" dirty="0"/>
              <a:t>Control rights vs. cash-flow rights</a:t>
            </a:r>
          </a:p>
          <a:p>
            <a:pPr lvl="1"/>
            <a:r>
              <a:rPr lang="en-GB" sz="1800" dirty="0"/>
              <a:t>Related party transactions</a:t>
            </a:r>
          </a:p>
          <a:p>
            <a:r>
              <a:rPr lang="en-GB" sz="2000" dirty="0"/>
              <a:t>Significant Corporate Changes</a:t>
            </a:r>
          </a:p>
          <a:p>
            <a:pPr lvl="1"/>
            <a:r>
              <a:rPr lang="en-GB" sz="1800" dirty="0"/>
              <a:t>Articles</a:t>
            </a:r>
          </a:p>
          <a:p>
            <a:pPr lvl="1"/>
            <a:r>
              <a:rPr lang="en-GB" sz="1800" dirty="0"/>
              <a:t>New shares</a:t>
            </a:r>
          </a:p>
          <a:p>
            <a:r>
              <a:rPr lang="en-GB" sz="2000" dirty="0"/>
              <a:t>Change of Control</a:t>
            </a:r>
          </a:p>
          <a:p>
            <a:pPr lvl="1"/>
            <a:r>
              <a:rPr lang="en-GB" sz="1800" dirty="0"/>
              <a:t>Takeovers</a:t>
            </a:r>
          </a:p>
          <a:p>
            <a:pPr lvl="1"/>
            <a:r>
              <a:rPr lang="en-GB" sz="1800" dirty="0"/>
              <a:t>Mergers</a:t>
            </a:r>
          </a:p>
        </p:txBody>
      </p:sp>
    </p:spTree>
    <p:extLst>
      <p:ext uri="{BB962C8B-B14F-4D97-AF65-F5344CB8AC3E}">
        <p14:creationId xmlns:p14="http://schemas.microsoft.com/office/powerpoint/2010/main" val="270541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3E5B1-5E6F-D905-62F3-74EF7D1D6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D9361E-ADCF-58E6-B225-7CC60A97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9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DF586-A198-D745-6DE3-95620702D3AA}"/>
              </a:ext>
            </a:extLst>
          </p:cNvPr>
          <p:cNvSpPr txBox="1"/>
          <p:nvPr/>
        </p:nvSpPr>
        <p:spPr>
          <a:xfrm>
            <a:off x="613131" y="503702"/>
            <a:ext cx="11222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6000" dirty="0">
                <a:solidFill>
                  <a:srgbClr val="0A3728"/>
                </a:solidFill>
                <a:latin typeface="+mj-lt"/>
                <a:ea typeface="+mj-ea"/>
                <a:cs typeface="+mj-cs"/>
              </a:rPr>
              <a:t>Governance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72B3-1E78-EC93-ECD9-46DA6D873B08}"/>
              </a:ext>
            </a:extLst>
          </p:cNvPr>
          <p:cNvSpPr txBox="1"/>
          <p:nvPr/>
        </p:nvSpPr>
        <p:spPr>
          <a:xfrm>
            <a:off x="593294" y="1998513"/>
            <a:ext cx="27740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A3728"/>
                </a:solidFill>
              </a:rPr>
              <a:t>EXTERNAL STEERING INSTRUMENTS</a:t>
            </a:r>
          </a:p>
          <a:p>
            <a:r>
              <a:rPr lang="en-GB" sz="1400" dirty="0">
                <a:solidFill>
                  <a:srgbClr val="0A3728"/>
                </a:solidFill>
              </a:rPr>
              <a:t>Finnish Companies </a:t>
            </a:r>
          </a:p>
          <a:p>
            <a:r>
              <a:rPr lang="en-GB" sz="1400" dirty="0">
                <a:solidFill>
                  <a:srgbClr val="0A3728"/>
                </a:solidFill>
              </a:rPr>
              <a:t>Act, Accounting Act, Securities Markets Act and other relevant legislation, Stock Exchange Rules and Regulations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B435B-0F86-4483-C0B1-4344F0DD260B}"/>
              </a:ext>
            </a:extLst>
          </p:cNvPr>
          <p:cNvSpPr txBox="1"/>
          <p:nvPr/>
        </p:nvSpPr>
        <p:spPr>
          <a:xfrm>
            <a:off x="4862088" y="5264608"/>
            <a:ext cx="6767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A3728"/>
                </a:solidFill>
              </a:rPr>
              <a:t>INTERNAL STEERING INSTRUMENTS</a:t>
            </a:r>
          </a:p>
          <a:p>
            <a:r>
              <a:rPr lang="en-GB" sz="1400" dirty="0">
                <a:solidFill>
                  <a:srgbClr val="0A3728"/>
                </a:solidFill>
              </a:rPr>
              <a:t>Articles of Association, Rules of Procedure of the Board of Directors, Committee Charters, Group policies such as Approval Policy, Disclosure Policy, Risk Management Policy, Code of Ethics, etc.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BCF3343-347A-45E7-DF04-BA02188374F5}"/>
              </a:ext>
            </a:extLst>
          </p:cNvPr>
          <p:cNvSpPr txBox="1">
            <a:spLocks/>
          </p:cNvSpPr>
          <p:nvPr/>
        </p:nvSpPr>
        <p:spPr>
          <a:xfrm>
            <a:off x="5558318" y="1515299"/>
            <a:ext cx="3059267" cy="251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General Meeting of Shareholders</a:t>
            </a:r>
            <a:endParaRPr lang="en-GB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4DAB48-BB50-F7FE-84EC-336BE37E94D6}"/>
              </a:ext>
            </a:extLst>
          </p:cNvPr>
          <p:cNvSpPr txBox="1">
            <a:spLocks/>
          </p:cNvSpPr>
          <p:nvPr/>
        </p:nvSpPr>
        <p:spPr>
          <a:xfrm>
            <a:off x="8733033" y="1517937"/>
            <a:ext cx="2969231" cy="251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Shareholders’ Nomination Board</a:t>
            </a:r>
            <a:endParaRPr lang="en-GB" b="1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BF6FFC8-DE5D-4258-9462-E36F35862DEE}"/>
              </a:ext>
            </a:extLst>
          </p:cNvPr>
          <p:cNvSpPr txBox="1">
            <a:spLocks/>
          </p:cNvSpPr>
          <p:nvPr/>
        </p:nvSpPr>
        <p:spPr>
          <a:xfrm>
            <a:off x="3991525" y="2068024"/>
            <a:ext cx="1384684" cy="251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Auditor</a:t>
            </a:r>
            <a:endParaRPr lang="en-GB" b="1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4EB806-3069-6B83-ADF2-FDAF2C199D43}"/>
              </a:ext>
            </a:extLst>
          </p:cNvPr>
          <p:cNvSpPr txBox="1">
            <a:spLocks/>
          </p:cNvSpPr>
          <p:nvPr/>
        </p:nvSpPr>
        <p:spPr>
          <a:xfrm>
            <a:off x="4016714" y="2606103"/>
            <a:ext cx="1384684" cy="251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Internal Audit</a:t>
            </a:r>
            <a:endParaRPr lang="en-GB" b="1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D49492B-C01E-9C43-D727-A56047AEDCD0}"/>
              </a:ext>
            </a:extLst>
          </p:cNvPr>
          <p:cNvSpPr txBox="1">
            <a:spLocks/>
          </p:cNvSpPr>
          <p:nvPr/>
        </p:nvSpPr>
        <p:spPr>
          <a:xfrm>
            <a:off x="5558318" y="2068024"/>
            <a:ext cx="6143946" cy="92333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Board of Directors </a:t>
            </a:r>
            <a:endParaRPr lang="en-GB" b="1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D34EC03-9CEA-D25F-66C6-12B9BC3538E8}"/>
              </a:ext>
            </a:extLst>
          </p:cNvPr>
          <p:cNvSpPr txBox="1">
            <a:spLocks/>
          </p:cNvSpPr>
          <p:nvPr/>
        </p:nvSpPr>
        <p:spPr>
          <a:xfrm>
            <a:off x="7476725" y="2568780"/>
            <a:ext cx="2281719" cy="2517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Board Committees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6F943F-8EE1-D911-C499-76776E214B27}"/>
              </a:ext>
            </a:extLst>
          </p:cNvPr>
          <p:cNvSpPr txBox="1">
            <a:spLocks/>
          </p:cNvSpPr>
          <p:nvPr/>
        </p:nvSpPr>
        <p:spPr>
          <a:xfrm>
            <a:off x="5424756" y="3453210"/>
            <a:ext cx="1376738" cy="251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CEO</a:t>
            </a:r>
            <a:endParaRPr lang="en-GB" b="1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CD80FA8-9ACE-D30C-B855-9A2ACED00A26}"/>
              </a:ext>
            </a:extLst>
          </p:cNvPr>
          <p:cNvSpPr txBox="1">
            <a:spLocks/>
          </p:cNvSpPr>
          <p:nvPr/>
        </p:nvSpPr>
        <p:spPr>
          <a:xfrm>
            <a:off x="5401398" y="4002114"/>
            <a:ext cx="2473212" cy="251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Executive Management Team</a:t>
            </a:r>
            <a:endParaRPr lang="en-GB" b="1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73607F5-BD93-E265-CDB8-6B5294186DC5}"/>
              </a:ext>
            </a:extLst>
          </p:cNvPr>
          <p:cNvSpPr txBox="1">
            <a:spLocks/>
          </p:cNvSpPr>
          <p:nvPr/>
        </p:nvSpPr>
        <p:spPr>
          <a:xfrm>
            <a:off x="5405814" y="4567502"/>
            <a:ext cx="2473212" cy="251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Business Areas and Functions</a:t>
            </a:r>
            <a:endParaRPr lang="en-GB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3DBACB-8126-DA5D-F149-553BD5CEDCAE}"/>
              </a:ext>
            </a:extLst>
          </p:cNvPr>
          <p:cNvCxnSpPr>
            <a:cxnSpLocks/>
          </p:cNvCxnSpPr>
          <p:nvPr/>
        </p:nvCxnSpPr>
        <p:spPr>
          <a:xfrm>
            <a:off x="6096000" y="1767033"/>
            <a:ext cx="0" cy="2983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D49F8B-62FA-A5B6-3A4B-64FE057FB9FE}"/>
              </a:ext>
            </a:extLst>
          </p:cNvPr>
          <p:cNvCxnSpPr/>
          <p:nvPr/>
        </p:nvCxnSpPr>
        <p:spPr>
          <a:xfrm>
            <a:off x="6096000" y="2991354"/>
            <a:ext cx="0" cy="461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9D1A65-8341-AFAD-A628-F79FE46D9903}"/>
              </a:ext>
            </a:extLst>
          </p:cNvPr>
          <p:cNvCxnSpPr>
            <a:cxnSpLocks/>
          </p:cNvCxnSpPr>
          <p:nvPr/>
        </p:nvCxnSpPr>
        <p:spPr>
          <a:xfrm>
            <a:off x="6092577" y="3704944"/>
            <a:ext cx="0" cy="2898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35F52B-9D83-70F9-AC16-08F1EB3AD100}"/>
              </a:ext>
            </a:extLst>
          </p:cNvPr>
          <p:cNvCxnSpPr>
            <a:cxnSpLocks/>
          </p:cNvCxnSpPr>
          <p:nvPr/>
        </p:nvCxnSpPr>
        <p:spPr>
          <a:xfrm>
            <a:off x="6090866" y="4253848"/>
            <a:ext cx="0" cy="2898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4DD5E6CF-AE9E-EDAC-E667-93EC4FE31610}"/>
              </a:ext>
            </a:extLst>
          </p:cNvPr>
          <p:cNvCxnSpPr>
            <a:cxnSpLocks/>
            <a:stCxn id="9" idx="1"/>
            <a:endCxn id="12" idx="0"/>
          </p:cNvCxnSpPr>
          <p:nvPr/>
        </p:nvCxnSpPr>
        <p:spPr>
          <a:xfrm rot="10800000" flipV="1">
            <a:off x="4683868" y="1641166"/>
            <a:ext cx="874451" cy="42685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89EB3DC-92AF-2E10-D16A-B84FB0E4D94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401398" y="2731970"/>
            <a:ext cx="1821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522074"/>
      </p:ext>
    </p:extLst>
  </p:cSld>
  <p:clrMapOvr>
    <a:masterClrMapping/>
  </p:clrMapOvr>
</p:sld>
</file>

<file path=ppt/theme/theme1.xml><?xml version="1.0" encoding="utf-8"?>
<a:theme xmlns:a="http://schemas.openxmlformats.org/drawingml/2006/main" name="HannesSnellman White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3FDA1145-4386-4771-9085-903A7641B260}"/>
    </a:ext>
  </a:extLst>
</a:theme>
</file>

<file path=ppt/theme/theme2.xml><?xml version="1.0" encoding="utf-8"?>
<a:theme xmlns:a="http://schemas.openxmlformats.org/drawingml/2006/main" name="HannesSnellman Stone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634C07CB-F8BC-4C29-AC6B-0876A582B507}"/>
    </a:ext>
  </a:extLst>
</a:theme>
</file>

<file path=ppt/theme/theme3.xml><?xml version="1.0" encoding="utf-8"?>
<a:theme xmlns:a="http://schemas.openxmlformats.org/drawingml/2006/main" name="HannesSnellman Barley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F2D585A6-9FE6-4D11-8CCA-15E94CF340DF}"/>
    </a:ext>
  </a:extLst>
</a:theme>
</file>

<file path=ppt/theme/theme4.xml><?xml version="1.0" encoding="utf-8"?>
<a:theme xmlns:a="http://schemas.openxmlformats.org/drawingml/2006/main" name="HannesSnellman Cloudberry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C7D65FD4-9107-4C70-99C4-C597B354C71C}"/>
    </a:ext>
  </a:extLst>
</a:theme>
</file>

<file path=ppt/theme/theme5.xml><?xml version="1.0" encoding="utf-8"?>
<a:theme xmlns:a="http://schemas.openxmlformats.org/drawingml/2006/main" name="HannesSnellman Bluebell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F0BC1F16-2FDB-40E7-9EDF-631533EC30BC}"/>
    </a:ext>
  </a:extLst>
</a:theme>
</file>

<file path=ppt/theme/theme6.xml><?xml version="1.0" encoding="utf-8"?>
<a:theme xmlns:a="http://schemas.openxmlformats.org/drawingml/2006/main" name="HannesSnellman Spruce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0DCBB7E9-CB1C-4851-9A99-9D5084E9C25C}"/>
    </a:ext>
  </a:extLst>
</a:theme>
</file>

<file path=ppt/theme/theme7.xml><?xml version="1.0" encoding="utf-8"?>
<a:theme xmlns:a="http://schemas.openxmlformats.org/drawingml/2006/main" name="HannesSnellman Timelines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3929552F-A4DD-48B9-9232-8CB255CF100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Brand Template</Template>
  <TotalTime>160</TotalTime>
  <Words>1329</Words>
  <Application>Microsoft Office PowerPoint</Application>
  <PresentationFormat>Widescreen</PresentationFormat>
  <Paragraphs>255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Arial</vt:lpstr>
      <vt:lpstr>Times New Roman</vt:lpstr>
      <vt:lpstr>HannesSnellman White</vt:lpstr>
      <vt:lpstr>HannesSnellman Stone</vt:lpstr>
      <vt:lpstr>HannesSnellman Barley</vt:lpstr>
      <vt:lpstr>HannesSnellman Cloudberry</vt:lpstr>
      <vt:lpstr>HannesSnellman Bluebell</vt:lpstr>
      <vt:lpstr>HannesSnellman Spruce</vt:lpstr>
      <vt:lpstr>HannesSnellman Timelines</vt:lpstr>
      <vt:lpstr>The Firm and the Corporation</vt:lpstr>
      <vt:lpstr>Content</vt:lpstr>
      <vt:lpstr>The “Firm” and the “Corporation”</vt:lpstr>
      <vt:lpstr>PowerPoint Presentation</vt:lpstr>
      <vt:lpstr>Corporate Governance</vt:lpstr>
      <vt:lpstr>PowerPoint Presentation</vt:lpstr>
      <vt:lpstr>Legal Framework</vt:lpstr>
      <vt:lpstr>PowerPoint Presentation</vt:lpstr>
      <vt:lpstr>PowerPoint Presentation</vt:lpstr>
      <vt:lpstr>Shareholders</vt:lpstr>
      <vt:lpstr>PowerPoint Presentation</vt:lpstr>
      <vt:lpstr>PowerPoint Presentation</vt:lpstr>
      <vt:lpstr>The Board of Directors</vt:lpstr>
      <vt:lpstr>PowerPoint Presentation</vt:lpstr>
      <vt:lpstr>PowerPoint Presentation</vt:lpstr>
      <vt:lpstr>PowerPoint Presentation</vt:lpstr>
      <vt:lpstr>PowerPoint Presentation</vt:lpstr>
      <vt:lpstr>The CG Code (2025)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PowerPoint Presentation</vt:lpstr>
      <vt:lpstr>Corporate Stakeholders</vt:lpstr>
      <vt:lpstr>PowerPoint Presentation</vt:lpstr>
      <vt:lpstr>PowerPoint Presentation</vt:lpstr>
      <vt:lpstr>Thank you for your interest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Hannes Snellman</dc:creator>
  <cp:lastModifiedBy>Hannes Snellman</cp:lastModifiedBy>
  <cp:revision>25</cp:revision>
  <dcterms:created xsi:type="dcterms:W3CDTF">2025-03-13T09:15:25Z</dcterms:created>
  <dcterms:modified xsi:type="dcterms:W3CDTF">2025-03-14T08:58:54Z</dcterms:modified>
</cp:coreProperties>
</file>